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1" r:id="rId1"/>
    <p:sldMasterId id="2147483899" r:id="rId2"/>
    <p:sldMasterId id="2147483839" r:id="rId3"/>
    <p:sldMasterId id="2147483851" r:id="rId4"/>
    <p:sldMasterId id="2147483680" r:id="rId5"/>
    <p:sldMasterId id="2147483875" r:id="rId6"/>
    <p:sldMasterId id="2147483863" r:id="rId7"/>
    <p:sldMasterId id="2147483887" r:id="rId8"/>
    <p:sldMasterId id="2147484003" r:id="rId9"/>
  </p:sldMasterIdLst>
  <p:notesMasterIdLst>
    <p:notesMasterId r:id="rId52"/>
  </p:notesMasterIdLst>
  <p:handoutMasterIdLst>
    <p:handoutMasterId r:id="rId53"/>
  </p:handoutMasterIdLst>
  <p:sldIdLst>
    <p:sldId id="683" r:id="rId10"/>
    <p:sldId id="1106" r:id="rId11"/>
    <p:sldId id="1107" r:id="rId12"/>
    <p:sldId id="1108" r:id="rId13"/>
    <p:sldId id="1051" r:id="rId14"/>
    <p:sldId id="1052" r:id="rId15"/>
    <p:sldId id="1053" r:id="rId16"/>
    <p:sldId id="1105" r:id="rId17"/>
    <p:sldId id="1009" r:id="rId18"/>
    <p:sldId id="1055" r:id="rId19"/>
    <p:sldId id="1066" r:id="rId20"/>
    <p:sldId id="1071" r:id="rId21"/>
    <p:sldId id="1070" r:id="rId22"/>
    <p:sldId id="1085" r:id="rId23"/>
    <p:sldId id="1103" r:id="rId24"/>
    <p:sldId id="1084" r:id="rId25"/>
    <p:sldId id="1058" r:id="rId26"/>
    <p:sldId id="1098" r:id="rId27"/>
    <p:sldId id="1059" r:id="rId28"/>
    <p:sldId id="1060" r:id="rId29"/>
    <p:sldId id="1083" r:id="rId30"/>
    <p:sldId id="1057" r:id="rId31"/>
    <p:sldId id="1086" r:id="rId32"/>
    <p:sldId id="1087" r:id="rId33"/>
    <p:sldId id="1090" r:id="rId34"/>
    <p:sldId id="1092" r:id="rId35"/>
    <p:sldId id="1091" r:id="rId36"/>
    <p:sldId id="1012" r:id="rId37"/>
    <p:sldId id="1050" r:id="rId38"/>
    <p:sldId id="1021" r:id="rId39"/>
    <p:sldId id="1073" r:id="rId40"/>
    <p:sldId id="1081" r:id="rId41"/>
    <p:sldId id="1089" r:id="rId42"/>
    <p:sldId id="1062" r:id="rId43"/>
    <p:sldId id="1063" r:id="rId44"/>
    <p:sldId id="1061" r:id="rId45"/>
    <p:sldId id="1069" r:id="rId46"/>
    <p:sldId id="1095" r:id="rId47"/>
    <p:sldId id="1102" r:id="rId48"/>
    <p:sldId id="1104" r:id="rId49"/>
    <p:sldId id="1078" r:id="rId50"/>
    <p:sldId id="1048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egoe Semibold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FF"/>
    <a:srgbClr val="FF0066"/>
    <a:srgbClr val="FF33CC"/>
    <a:srgbClr val="DDDDDD"/>
    <a:srgbClr val="FF9900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76344" autoAdjust="0"/>
  </p:normalViewPr>
  <p:slideViewPr>
    <p:cSldViewPr>
      <p:cViewPr>
        <p:scale>
          <a:sx n="70" d="100"/>
          <a:sy n="70" d="100"/>
        </p:scale>
        <p:origin x="-1362" y="-264"/>
      </p:cViewPr>
      <p:guideLst>
        <p:guide orient="horz" pos="2160"/>
        <p:guide orient="horz" pos="1200"/>
        <p:guide orient="horz" pos="2352"/>
        <p:guide orient="horz" pos="4176"/>
        <p:guide pos="267"/>
        <p:guide pos="2688"/>
        <p:guide pos="5499"/>
        <p:guide pos="3264"/>
        <p:guide pos="4086"/>
        <p:guide pos="4913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39FFD9-A9F6-475D-85DA-2E6D184E6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E5CC93-E9BB-45FD-A403-0D87D6D39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08B0E6-2BD4-49F7-BF30-BA6310408EE4}" type="slidenum">
              <a:rPr lang="en-GB" sz="1200" b="0">
                <a:latin typeface="Arial" pitchFamily="34" charset="0"/>
              </a:rPr>
              <a:pPr algn="r"/>
              <a:t>1</a:t>
            </a:fld>
            <a:endParaRPr lang="en-GB" sz="1200" b="0">
              <a:latin typeface="Arial" pitchFamily="34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1745AA-DEE8-4D09-9D4C-E1B6F49B8C6F}" type="slidenum">
              <a:rPr lang="en-GB" sz="1200" b="0">
                <a:latin typeface="Arial" pitchFamily="34" charset="0"/>
              </a:rPr>
              <a:pPr algn="r"/>
              <a:t>1</a:t>
            </a:fld>
            <a:endParaRPr lang="en-GB" sz="1200" b="0">
              <a:latin typeface="Arial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8975"/>
            <a:ext cx="4567238" cy="342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endParaRPr lang="el-GR" smtClean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What we offer – reach - targeting – measurement.</a:t>
            </a:r>
            <a:endParaRPr 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4CB736-387F-4B0C-9E2D-3A25A66FA53D}" type="slidenum">
              <a:rPr lang="en-GB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18C4-E0F4-4D4A-B86D-156694F061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Vista Sans OT Reg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1A37-D3CE-4B05-BB8C-119217D3DAD1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E3EB-16F2-4E3E-B070-A3E7BC8968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DDEC-3410-4D60-BD0A-A1E27CA18FA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22B3-99D6-4432-89A3-2FD6B1A157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50A6-7C6A-4434-AFA2-66184B20941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7AB8-EED1-4405-9FF0-217137172E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F74A-8F97-4A8F-B872-14324B059A57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BE9F-0B5B-4C9A-B1FB-6306F9CDA7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A620-DCE1-458F-B88A-5E38EE56733E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5B88-9594-4886-8008-B32E0400B5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7A34-116C-4D2D-A96A-A719B34B22D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C4F6-B124-4E7B-BF43-4591667F6C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452F-21DC-47DA-B105-CF8F65C3F32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A460-C145-49BF-A01A-90D6959CFA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53D4-CB8F-40B8-9116-469EAB78EEAE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19A7-734C-4566-821D-6F4C87924B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0139-B3D2-4EB4-91AB-08AA12D13E6E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A4E6-AD66-4ED3-AE8A-3A0998CC47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0825-6040-469B-A761-E667F16C130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9963-2D6C-42C7-90DE-48C3F1D0A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7316-4B35-4F70-B53F-24FA6956B79F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6A77-D3F0-4364-B063-1992ABF358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1E94-B7E8-4DE3-82EF-E93C86631D7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551F-5E19-41A4-A43E-B686E46CD2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E9C0-FE50-4B43-B123-50071E43E8F1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CC86-5956-476A-9697-FD6AF9E8C5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2045-3671-4B95-9D30-2C9F188AA99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F767-F3D2-48D0-BA46-22123A6EBA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6A88-2CCD-49DC-A280-658CCF73967E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0EC7-D845-47F3-9581-542D82BC83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F5EF-F914-4AD6-AB12-9DFCD36ED299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7779-9B5C-40DE-830E-BF6BD1751B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5578-388A-498A-8416-B6E29A0081D8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083C-4790-4896-8155-F1813F955E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EC3E-77A1-46F0-8491-57DEF6DE9AB0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F3F2-4ECB-418B-B4DE-E0606234D5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88FE-85E5-4151-9399-BC07DE4CD32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2744-E4F8-4004-9F4D-5DD483E618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BBAF-13E6-4E46-8009-F797D369214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2119-AB9E-4E0F-A8B5-DD37A650CC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BBCF-2950-4557-BE42-6836791408A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5426-BD5E-4A60-85E8-FC4F22E885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A48C-FD85-492C-96D2-4AA44337630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F61-413F-4437-9D3C-654BB57807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6217-D353-446D-9C69-0C282240909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213E-A78F-4903-A9E9-6CC55B149F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4F73-DB3D-42DB-8B67-66ADBD634990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5ECB-E69B-4602-9288-AE0B907131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2457-D9B4-4B2E-B5C0-B3C5B751B854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1536-558A-4EC4-B556-23FF540826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1E31-400D-487D-B165-5F2A4B4C474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CA32-4152-4C42-B095-89A336BC5A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2BE7-C634-48E8-A064-5179D91BF144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F638-A5A0-4AD0-A115-6321F35F07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9E4D-B6A1-4E81-905B-C8B553FEF270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FB8D-3A5D-4991-AE3C-15446BBA1E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B7F7-65CD-43C1-BD02-E56359CE6020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2592-4930-4146-9DB1-56C87B3971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4F9D-742E-4949-988A-D81C9F468131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CE8D-078B-4ABC-B067-50AB43A84E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CD7A-F56E-46E4-80C2-722AD3A04230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955A-9A91-436F-BBE0-DC2EA01DE9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664-D7C7-4FBE-B0EE-CEC74281B929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2156-0974-408C-AD9E-EEB4483D75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C9BF-81AB-4B96-8FCF-A7C85EC237A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4A80-75B3-496F-B1B3-0275059FD7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C144-8B7D-4CCF-936C-CD536F09256A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889F-4136-4A9E-9D0B-A601A6FEAD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4F76-F124-45B2-89F2-7E20424F4E6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3917-8597-4BCF-B442-495F8A5A0F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F3B0-95F6-4784-A079-98486FFEE41E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F73F-EBB7-41D3-BAE6-3ECA385868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29A4-03A2-4014-ABA3-C735292D3BFE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295E-B6CE-4E29-A634-30D43A3F53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3A67-5448-4B54-8EB6-3702B7CA993C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9955-D5BC-4100-B281-F1AB0B96C3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M 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B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374400"/>
            <a:ext cx="8407440" cy="6768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370799" y="1216800"/>
            <a:ext cx="8424000" cy="4944849"/>
          </a:xfrm>
          <a:prstGeom prst="rect">
            <a:avLst/>
          </a:prstGeom>
        </p:spPr>
        <p:txBody>
          <a:bodyPr/>
          <a:lstStyle>
            <a:lvl1pPr marL="446088" indent="-446088">
              <a:spcBef>
                <a:spcPts val="1800"/>
              </a:spcBef>
              <a:defRPr sz="2800" baseline="0">
                <a:solidFill>
                  <a:srgbClr val="515151"/>
                </a:solidFill>
              </a:defRPr>
            </a:lvl1pPr>
            <a:lvl2pPr marL="893763" indent="0">
              <a:spcBef>
                <a:spcPts val="600"/>
              </a:spcBef>
              <a:tabLst/>
              <a:defRPr sz="2000" baseline="0">
                <a:solidFill>
                  <a:srgbClr val="515151"/>
                </a:solidFill>
              </a:defRPr>
            </a:lvl2pPr>
            <a:lvl3pPr marL="1169988" indent="0">
              <a:spcBef>
                <a:spcPts val="600"/>
              </a:spcBef>
              <a:defRPr sz="1600">
                <a:solidFill>
                  <a:srgbClr val="515151"/>
                </a:solidFill>
              </a:defRPr>
            </a:lvl3pPr>
            <a:lvl4pPr marL="1435100" indent="0">
              <a:defRPr sz="1400">
                <a:solidFill>
                  <a:srgbClr val="515151"/>
                </a:solidFill>
              </a:defRPr>
            </a:lvl4pPr>
            <a:lvl5pPr marL="1435100" indent="0">
              <a:defRPr sz="1400"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865C-5073-48A3-A469-2511E52CBBA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4036-834C-4C7A-BE56-7EEDAB4DE2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DF4F-0B8B-4E68-9FF6-037F4EC61704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B2FB-E397-45F2-B342-E2DB37B27D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FA2E-CCDF-40BB-8F67-B61CEA19DB2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72E8-50C2-4BA9-AB53-10E6C5AC71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07C3-4578-421B-9708-32EABE96CAEB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F23F-E099-4D72-80A1-89A6B28C79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5601-AAFC-4085-99CA-408C9F45D75B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B867-924C-41DA-A3C1-89A18868AC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0AC0-E478-4E0B-8004-F7B65A88F00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3C84-86A3-437B-B18F-C7456A10F6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13DB-843A-4BE7-AEF3-9C01143134D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2403-AD9F-49BA-9C35-CEDE20DDDD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F964-247C-44D8-8F7E-71868393F04C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9431-FEDD-4E3B-B019-F08706DAA8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6318-9B93-4844-9A02-857FDB152F4B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CBD8-6F7E-4CFD-B45D-6819524091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EF78-5A9F-4335-9E22-3E121E307088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0CFC-9584-4ABB-A273-45C2441259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DAD5-B032-4264-9B82-A9C8AFF3DF50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6AA8-B7D3-485F-B5BD-EA79D9439C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E9AF-1850-4262-90D8-24BC41EAA82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D577-F193-48D3-A997-D1D4A12DB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9C58-BA80-4212-9B60-B565C96EA42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2E08-FBC9-432C-BB83-285C630D7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2612-F4A5-48F6-B852-ABB54FDD47C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46D3-78BC-4728-A0E6-CEDB84E685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A1B5-1C38-458C-AF37-3094CA05019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54F7-B05D-411C-850F-205D56105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ED05-C70C-4B45-941D-8541C3B095A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9625-AA9A-4A6B-8785-E6351DD4BD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9015-3549-46CB-BDE4-ACE6B0B8A059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0372-C460-4DD0-8B45-A6E0F7CA15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5BF3-03EA-4C16-A5C4-C7C43C312D7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AFF3-F5C2-4959-B6B2-7F5B584D66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C9F8-9625-40BB-A5A7-EB61369E9995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20FC-DF2F-4B5E-B1EB-8A3CBB91D5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604A-75EA-47E1-AEEF-6C0E0283F52C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E07F-2954-4792-8EBD-488BA149AC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01B9-56EB-42E1-8543-8DE117676BE1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D87B-64C2-4958-9D78-6FD6CDA593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D00A-3F08-43BB-9D61-A8B70236266F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CEF3-1A1C-4DFC-89D3-DBCE9FB0CB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80C3-9A53-4223-9A2D-195FECB9FAE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9A8F-C4FA-4D38-A8BC-B693C5C3FE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5C5B-C60F-4138-96D5-7444637F3171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42BC-5C15-45A7-9246-94D366F572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DF20-3915-4469-B94F-009F61E541F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4DC1-1ACA-41B3-A37B-171C513999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BEEA-8C9B-4D3A-A771-470C7B47DD6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0A45-1767-4C97-BF06-EA162FE74D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982F-067A-4EFA-A928-F5C7B7C586BC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CC02-D7AC-45B6-8AA8-B68892A1CA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56EF-EE0B-4185-BCF2-4F03FCB85937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EAAF-44FB-4426-BE15-28F00500BB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286C-BB3C-4B0B-AAD4-B75D51985131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44E1-028C-42C6-830E-A04A189B1E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B050-3956-446A-8730-96B64BEE710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6DE5-7ADF-44D4-8E83-9083B2BB60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193B-E986-4FF8-8D5B-0F1B88D8A839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3200-16FE-4BF4-8C20-D7129F2E64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F57B-E60F-4E8B-97CC-DDECBB6AE36F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732A-3679-4737-A618-844109E069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5068-7D40-4758-A84A-359C4253CAAD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D15F-088F-4CF9-B042-EA342A2139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1064-9AAF-47C8-ADAB-CD74203F76EF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A15A-B307-4629-8787-4DF985CDD7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CEE1-2978-4D30-A234-000E3C56996F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7378-5FBE-4164-9BCC-9B85D18932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5777-E8BD-44A9-9577-3BC62B4091C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0828-7F78-4D2D-A2CD-20A276072A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C3CE-44C4-415C-B5B2-D64F719714EC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6488-FA7F-4298-9382-38F0C6E7E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4D4D-AA44-4121-A4D0-5632F4BA95D5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E138-A8AB-4FFF-9ED3-C9043D01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D728-4151-48D8-863A-0140B249FE43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68CF-D618-49C0-AC8C-F6B009179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1289-FDF2-4E15-8D46-24EC347957D0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2928-B6E0-42D3-8A4C-D754470A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B0F4-176D-4548-B368-84F44CCC0E0D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7F49-6F03-4533-8B86-819C1779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077A-35A7-4A09-91A3-A3EEEC1CC88A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3B3A-B700-4010-AC52-38ABABF547DC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EC71-568F-401C-AA9F-CE94741A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18FF-CCE5-44E1-8EC8-4C79EC87DA3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70D6-D417-47C0-A15E-814937B111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AC05-567B-4212-897D-6FD4875A2F19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4F80-79C1-49C4-BC3D-2442B01F9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6AED-1763-4D29-ABB0-BC8DE2DFB2D4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D40C-BE24-4EB6-AB2F-573FBFCC1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3EEF-0F41-43D4-9F33-53E32ECA18F1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5371-6946-4F9B-A097-AE40BB140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4ED3-0CD0-404B-A051-62738D760E77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CA38-BCE9-42BE-B6A1-D937ED648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4B1B-9409-4C4A-90F8-FACFDF3E93A2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06C6-25A2-409E-89E7-468F0A1A5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/>
          <a:lstStyle>
            <a:lvl1pPr algn="l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54016" y="1981200"/>
            <a:ext cx="7435970" cy="1044375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581399" y="4267200"/>
            <a:ext cx="4800601" cy="14097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ct val="0"/>
              </a:spcAft>
              <a:buFontTx/>
              <a:buNone/>
              <a:defRPr sz="3000">
                <a:solidFill>
                  <a:schemeClr val="bg1"/>
                </a:solidFill>
              </a:defRPr>
            </a:lvl1pPr>
            <a:lvl2pPr>
              <a:buNone/>
              <a:defRPr sz="1300"/>
            </a:lvl2pPr>
            <a:lvl3pPr>
              <a:buNone/>
              <a:defRPr sz="1300"/>
            </a:lvl3pPr>
            <a:lvl4pPr>
              <a:buNone/>
              <a:defRPr sz="130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6088"/>
            <a:ext cx="8686800" cy="527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113" y="1462088"/>
            <a:ext cx="4127500" cy="110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72013" y="1462088"/>
            <a:ext cx="4129087" cy="110807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/>
          <a:lstStyle>
            <a:lvl1pPr algn="l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65627-B7E1-44C3-8D22-D9FE5E8626F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F72F37-F4E6-4304-B91A-128562E369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1818B1-8B82-4F33-975B-5252FFD667A2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F47B23-B00C-457D-AC3B-A38470A430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7DEE0-517E-4717-9516-114E99A5B067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A9B652-40DD-4DFF-9FDA-30937873AE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512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DCCD1-8D06-4538-97E7-92297D20BA6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59A5A7-45A3-4DA6-9783-2AF39F8E0C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637" r:id="rId7"/>
    <p:sldLayoutId id="2147484590" r:id="rId8"/>
    <p:sldLayoutId id="2147484591" r:id="rId9"/>
    <p:sldLayoutId id="2147484592" r:id="rId10"/>
    <p:sldLayoutId id="2147484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pPr algn="ctr">
              <a:defRPr/>
            </a:pPr>
            <a:endParaRPr lang="el-GR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42913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462088"/>
            <a:ext cx="840898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 algn="ctr">
            <a:solidFill>
              <a:srgbClr val="1A608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pPr algn="ctr">
              <a:defRPr/>
            </a:pPr>
            <a:endParaRPr lang="el-GR">
              <a:latin typeface="Arial" charset="0"/>
              <a:cs typeface="Arial" charset="0"/>
            </a:endParaRPr>
          </a:p>
        </p:txBody>
      </p:sp>
      <p:pic>
        <p:nvPicPr>
          <p:cNvPr id="6150" name="Picture 6" descr="gradation_only 43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113" y="6507163"/>
            <a:ext cx="197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000" b="0">
                <a:solidFill>
                  <a:srgbClr val="5799DB"/>
                </a:solidFill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AF5110A-E783-4CF0-90D1-3990376A83A2}" type="slidenum">
              <a:rPr lang="en-US"/>
              <a:pPr>
                <a:defRPr/>
              </a:pPr>
              <a:t>‹#›</a:t>
            </a:fld>
            <a:r>
              <a:rPr lang="en-US"/>
              <a:t> |</a:t>
            </a:r>
          </a:p>
        </p:txBody>
      </p:sp>
      <p:pic>
        <p:nvPicPr>
          <p:cNvPr id="6152" name="Picture 14" descr="mai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477000"/>
            <a:ext cx="762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58" name="Line 34"/>
          <p:cNvSpPr>
            <a:spLocks noChangeShapeType="1"/>
          </p:cNvSpPr>
          <p:nvPr/>
        </p:nvSpPr>
        <p:spPr bwMode="auto">
          <a:xfrm>
            <a:off x="4572000" y="6619875"/>
            <a:ext cx="0" cy="161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latin typeface="Arial" charset="0"/>
              <a:cs typeface="Arial" charset="0"/>
            </a:endParaRPr>
          </a:p>
        </p:txBody>
      </p:sp>
      <p:pic>
        <p:nvPicPr>
          <p:cNvPr id="6154" name="Picture 29" descr="gradation_only 4375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6" r:id="rId3"/>
    <p:sldLayoutId id="2147484647" r:id="rId4"/>
    <p:sldLayoutId id="2147484648" r:id="rId5"/>
  </p:sldLayoutIdLs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0099FF"/>
          </a:solidFill>
          <a:latin typeface="Segoe Semibold" pitchFamily="34" charset="0"/>
        </a:defRPr>
      </a:lvl9pPr>
    </p:titleStyle>
    <p:bodyStyle>
      <a:lvl1pPr marL="227013" indent="-2270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Char char="•"/>
        <a:defRPr sz="2800">
          <a:solidFill>
            <a:srgbClr val="49494D"/>
          </a:solidFill>
          <a:latin typeface="+mn-lt"/>
          <a:ea typeface="+mn-ea"/>
          <a:cs typeface="+mn-cs"/>
        </a:defRPr>
      </a:lvl1pPr>
      <a:lvl2pPr marL="517525" indent="-28892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49494D"/>
          </a:solidFill>
          <a:latin typeface="+mn-lt"/>
        </a:defRPr>
      </a:lvl2pPr>
      <a:lvl3pPr marL="750888" indent="-231775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Arial" pitchFamily="34" charset="0"/>
        <a:buChar char="&gt;"/>
        <a:defRPr sz="1400">
          <a:solidFill>
            <a:srgbClr val="49494D"/>
          </a:solidFill>
          <a:latin typeface="+mn-lt"/>
        </a:defRPr>
      </a:lvl3pPr>
      <a:lvl4pPr marL="1019175" indent="-173038" algn="l" rtl="0" eaLnBrk="0" fontAlgn="base" hangingPunct="0">
        <a:spcBef>
          <a:spcPct val="10000"/>
        </a:spcBef>
        <a:spcAft>
          <a:spcPct val="0"/>
        </a:spcAft>
        <a:buClr>
          <a:schemeClr val="accent1"/>
        </a:buClr>
        <a:buFont typeface="Arial" pitchFamily="34" charset="0"/>
        <a:buChar char="&gt;"/>
        <a:defRPr sz="1200">
          <a:solidFill>
            <a:srgbClr val="49494D"/>
          </a:solidFill>
          <a:latin typeface="+mn-lt"/>
        </a:defRPr>
      </a:lvl4pPr>
      <a:lvl5pPr marL="1254125" indent="-120650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Char char="»"/>
        <a:defRPr sz="2400">
          <a:solidFill>
            <a:schemeClr val="bg1"/>
          </a:solidFill>
          <a:latin typeface="Arial" charset="0"/>
        </a:defRPr>
      </a:lvl5pPr>
      <a:lvl6pPr marL="1711325" indent="-120650" algn="l" rtl="0" fontAlgn="base">
        <a:spcBef>
          <a:spcPct val="0"/>
        </a:spcBef>
        <a:spcAft>
          <a:spcPct val="0"/>
        </a:spcAft>
        <a:buClr>
          <a:schemeClr val="bg2"/>
        </a:buClr>
        <a:defRPr sz="2400">
          <a:solidFill>
            <a:schemeClr val="bg1"/>
          </a:solidFill>
          <a:latin typeface="Arial" charset="0"/>
        </a:defRPr>
      </a:lvl6pPr>
      <a:lvl7pPr marL="2168525" indent="-120650" algn="l" rtl="0" fontAlgn="base">
        <a:spcBef>
          <a:spcPct val="0"/>
        </a:spcBef>
        <a:spcAft>
          <a:spcPct val="0"/>
        </a:spcAft>
        <a:buClr>
          <a:schemeClr val="bg2"/>
        </a:buClr>
        <a:defRPr sz="2400">
          <a:solidFill>
            <a:schemeClr val="bg1"/>
          </a:solidFill>
          <a:latin typeface="Arial" charset="0"/>
        </a:defRPr>
      </a:lvl7pPr>
      <a:lvl8pPr marL="2625725" indent="-120650" algn="l" rtl="0" fontAlgn="base">
        <a:spcBef>
          <a:spcPct val="0"/>
        </a:spcBef>
        <a:spcAft>
          <a:spcPct val="0"/>
        </a:spcAft>
        <a:buClr>
          <a:schemeClr val="bg2"/>
        </a:buClr>
        <a:defRPr sz="2400">
          <a:solidFill>
            <a:schemeClr val="bg1"/>
          </a:solidFill>
          <a:latin typeface="Arial" charset="0"/>
        </a:defRPr>
      </a:lvl8pPr>
      <a:lvl9pPr marL="3082925" indent="-120650" algn="l" rtl="0" fontAlgn="base">
        <a:spcBef>
          <a:spcPct val="0"/>
        </a:spcBef>
        <a:spcAft>
          <a:spcPct val="0"/>
        </a:spcAft>
        <a:buClr>
          <a:schemeClr val="bg2"/>
        </a:buClr>
        <a:defRPr sz="2400">
          <a:solidFill>
            <a:schemeClr val="bg1"/>
          </a:solidFill>
          <a:latin typeface="Arial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717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B77AE-7CDC-4F7F-9C3B-FBA160C04153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4BD0BA-216A-4C47-820E-A59F4557AB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819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D4F86-19C4-4ADA-AABD-C6405996558C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BA7257-6D14-48C6-BE40-779D2EDFED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921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441D1-6CDF-47A1-B694-04F9133D6836}" type="datetimeFigureOut">
              <a:rPr lang="el-GR"/>
              <a:pPr>
                <a:defRPr/>
              </a:pPr>
              <a:t>25/11/2010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C551CF-E9B9-484B-8574-C74459D350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4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radient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75D561-8244-425C-8C89-3DD273956231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27852A-A301-4C9B-ADF5-3E27D6CD5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8" name="Picture 4" descr="MS Advertising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21600" y="6284913"/>
            <a:ext cx="12207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50825" y="6165850"/>
            <a:ext cx="8713788" cy="0"/>
          </a:xfrm>
          <a:prstGeom prst="line">
            <a:avLst/>
          </a:prstGeom>
          <a:noFill/>
          <a:ln w="15875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50" name="Picture 24" descr="mslogo_CG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96250" y="285750"/>
            <a:ext cx="7921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41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42" r:id="rId13"/>
    <p:sldLayoutId id="2147484643" r:id="rId14"/>
    <p:sldLayoutId id="2147484644" r:id="rId15"/>
    <p:sldLayoutId id="2147484645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creativezone.mediamind.com/?ItemName=Royal%20Caribbean%20-%20Sidekick" TargetMode="Externa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4.jpeg"/><Relationship Id="rId4" Type="http://schemas.openxmlformats.org/officeDocument/2006/relationships/hyperlink" Target="http://creativezone.mediamind.com/Default.aspx?ItemName=Orcon%20Special%20Office%20-%20Polite%20Banner%20with%20Vide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creativezone.mediamind.com/Default.aspx?ItemName=Citi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tailgatetechnologies.com/UploadedFiles/Images/DemoSwf/LiveVideo2.swf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creativezone.mediamind.com/Default.aspx?ItemName=Toyota%20Corolla%2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creativezone.mediamind.com/?ItemName=Emirates%20Business%20Class%20Smart%20Versioning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3.jpeg"/><Relationship Id="rId4" Type="http://schemas.openxmlformats.org/officeDocument/2006/relationships/hyperlink" Target="http://creativezone.mediamind.com/Default.aspx?ItemName=Tesco%20Clothing%20-%20Run%20of%20Wom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agencyrepublic.net/awards/COI_DH/smokefree_generation/walkthrough.php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7.jpeg"/><Relationship Id="rId5" Type="http://schemas.openxmlformats.org/officeDocument/2006/relationships/hyperlink" Target="http://creativezone.mediamind.com/?ItemName=Norwegian%20Airlines%20Europe%20-%20Homepage%20Takeover" TargetMode="Externa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hyperlink" Target="http://images.google.com/imgres?imgurl=http://www.filothei-gala.org/images/logoAlphaBank.gif&amp;imgrefurl=http://www.filothei-gala.org/sponsorsGR.htm&amp;usg=__7rF0NX_x3wtW1VakOmLpUxtA5Yk=&amp;h=199&amp;w=581&amp;sz=4&amp;hl=el&amp;start=10&amp;sig2=w68e4wLTtljjHDRupHcJqQ&amp;um=1&amp;itbs=1&amp;tbnid=5K9o6qPSTTJjpM:&amp;tbnh=46&amp;tbnw=134&amp;prev=/images?q=alpha+bank+logo&amp;um=1&amp;hl=el&amp;rls=com.microsoft:el:IE-SearchBox&amp;rlz=1I7ADBF&amp;tbs=isch:1&amp;ei=4BOSS5XlIYSesAbtvtWSAw" TargetMode="External"/><Relationship Id="rId26" Type="http://schemas.openxmlformats.org/officeDocument/2006/relationships/image" Target="../media/image28.png"/><Relationship Id="rId3" Type="http://schemas.openxmlformats.org/officeDocument/2006/relationships/image" Target="../media/image8.jpeg"/><Relationship Id="rId21" Type="http://schemas.openxmlformats.org/officeDocument/2006/relationships/image" Target="../media/image24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20" Type="http://schemas.openxmlformats.org/officeDocument/2006/relationships/hyperlink" Target="http://www.thinkdigital.gr/images2/logo.gif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hyperlink" Target="http://images.google.com/imgres?imgurl=http://hunterfinney.com/miniclip%20logo.jpg&amp;imgrefurl=http://hunterfinney.com/hobbies.htm&amp;usg=__jJNOdW9xd8F_SUkawmuDoxeStqI=&amp;h=65&amp;w=200&amp;sz=19&amp;hl=el&amp;start=15&amp;sig2=dI0vdTaOLZG5LhIw8BkaAg&amp;um=1&amp;itbs=1&amp;tbnid=EYu_7f1dRw8VNM:&amp;tbnh=34&amp;tbnw=104&amp;prev=/images?q=miniclip+logo&amp;um=1&amp;hl=el&amp;rls=com.microsoft:el:IE-SearchBox&amp;rlz=1I7ADBF&amp;tbs=isch:1&amp;ei=kxaSS4_WHoSesAbtvtWSAw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6.jpeg"/><Relationship Id="rId28" Type="http://schemas.openxmlformats.org/officeDocument/2006/relationships/image" Target="../media/image30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Relationship Id="rId27" Type="http://schemas.openxmlformats.org/officeDocument/2006/relationships/image" Target="../media/image2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creativezone.mediamind.com/?ItemName=Vodafone%20Facebook%20Italy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1.jpeg"/><Relationship Id="rId4" Type="http://schemas.openxmlformats.org/officeDocument/2006/relationships/hyperlink" Target="http://creativezone.mediamind.com/?ItemName=Otto%20Destination%20-%20Homepage%20Takeove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Hungary.sv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 descr="drive1.bmp"/>
          <p:cNvSpPr>
            <a:spLocks noChangeAspect="1" noChangeArrowheads="1"/>
          </p:cNvSpPr>
          <p:nvPr/>
        </p:nvSpPr>
        <p:spPr bwMode="auto">
          <a:xfrm>
            <a:off x="3805238" y="3295650"/>
            <a:ext cx="1533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AutoShape 5" descr="drive1.bmp"/>
          <p:cNvSpPr>
            <a:spLocks noChangeAspect="1" noChangeArrowheads="1"/>
          </p:cNvSpPr>
          <p:nvPr/>
        </p:nvSpPr>
        <p:spPr bwMode="auto">
          <a:xfrm>
            <a:off x="3805238" y="3295650"/>
            <a:ext cx="1533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4" name="AutoShape 6" descr="drive1.bmp"/>
          <p:cNvSpPr>
            <a:spLocks noChangeAspect="1" noChangeArrowheads="1"/>
          </p:cNvSpPr>
          <p:nvPr/>
        </p:nvSpPr>
        <p:spPr bwMode="auto">
          <a:xfrm>
            <a:off x="3805238" y="3295650"/>
            <a:ext cx="1533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6" name="Picture 1"/>
          <p:cNvPicPr>
            <a:picLocks noChangeAspect="1" noChangeArrowheads="1"/>
          </p:cNvPicPr>
          <p:nvPr/>
        </p:nvPicPr>
        <p:blipFill>
          <a:blip r:embed="rId3" cstate="print"/>
          <a:srcRect l="6195" r="4749"/>
          <a:stretch>
            <a:fillRect/>
          </a:stretch>
        </p:blipFill>
        <p:spPr bwMode="auto">
          <a:xfrm>
            <a:off x="381000" y="8382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19600" y="4503003"/>
            <a:ext cx="4343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Odysseas Ntotsikas</a:t>
            </a:r>
          </a:p>
          <a:p>
            <a:pPr algn="r">
              <a:defRPr/>
            </a:pPr>
            <a:r>
              <a:rPr lang="en-US" sz="2400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Managing Director</a:t>
            </a:r>
            <a:endParaRPr lang="en-US" sz="2400" dirty="0">
              <a:solidFill>
                <a:srgbClr val="FF33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4" descr="ma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2232" y="5395514"/>
            <a:ext cx="1743168" cy="9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415197" y="3048000"/>
            <a:ext cx="6424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Display Advertising is Dead </a:t>
            </a:r>
          </a:p>
          <a:p>
            <a:pPr algn="r"/>
            <a:r>
              <a:rPr lang="en-US" sz="4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Long live Display Advertising!</a:t>
            </a:r>
            <a:endParaRPr lang="el-GR" sz="400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3101102"/>
            <a:ext cx="9220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No.1</a:t>
            </a:r>
            <a:b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8000" kern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Seeing the Forest</a:t>
            </a:r>
            <a:endParaRPr kumimoji="0" lang="el-GR" sz="8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The Purchasing Funnel</a:t>
            </a:r>
            <a:endParaRPr lang="el-GR" sz="4000" b="1" dirty="0"/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2" cstate="print"/>
          <a:srcRect l="10335" t="20787" r="47244" b="12283"/>
          <a:stretch>
            <a:fillRect/>
          </a:stretch>
        </p:blipFill>
        <p:spPr bwMode="auto">
          <a:xfrm>
            <a:off x="2512909" y="1371600"/>
            <a:ext cx="4345091" cy="456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876300" y="3327400"/>
            <a:ext cx="719138" cy="719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698625" y="2481263"/>
            <a:ext cx="683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1938" indent="-261938" algn="l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3200" b="0" dirty="0">
                <a:solidFill>
                  <a:srgbClr val="49494D"/>
                </a:solidFill>
              </a:rPr>
              <a:t>Interaction</a:t>
            </a:r>
          </a:p>
          <a:p>
            <a:pPr marL="711200" lvl="1" indent="-261938" algn="l" eaLnBrk="0" hangingPunct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lang="en-GB" sz="1600" b="0" dirty="0">
                <a:solidFill>
                  <a:srgbClr val="49494D"/>
                </a:solidFill>
              </a:rPr>
              <a:t>Post Impression Activity  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1676400" y="2438400"/>
            <a:ext cx="7199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1938" indent="-261938" algn="l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3200" b="0" dirty="0">
                <a:solidFill>
                  <a:srgbClr val="49494D"/>
                </a:solidFill>
              </a:rPr>
              <a:t>Impression</a:t>
            </a:r>
          </a:p>
          <a:p>
            <a:pPr marL="711200" lvl="1" indent="-261938" algn="l" eaLnBrk="0" hangingPunct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GB" sz="1600" b="0" dirty="0">
              <a:solidFill>
                <a:srgbClr val="49494D"/>
              </a:solidFill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1698625" y="3306763"/>
            <a:ext cx="711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1938" indent="-261938" algn="l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3200" b="0" dirty="0">
                <a:solidFill>
                  <a:srgbClr val="49494D"/>
                </a:solidFill>
              </a:rPr>
              <a:t>Click-Thru</a:t>
            </a:r>
          </a:p>
          <a:p>
            <a:pPr marL="711200" lvl="1" indent="-261938" algn="l" eaLnBrk="0" hangingPunct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lang="en-GB" sz="1600" b="0" dirty="0">
                <a:solidFill>
                  <a:srgbClr val="49494D"/>
                </a:solidFill>
              </a:rPr>
              <a:t>Post-Click Activity (Conscious Acknowledgement)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882650" y="2501900"/>
            <a:ext cx="719138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876300" y="4152900"/>
            <a:ext cx="719138" cy="719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876300" y="4152900"/>
            <a:ext cx="719138" cy="719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882650" y="2501900"/>
            <a:ext cx="719138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881063" y="3327400"/>
            <a:ext cx="719137" cy="719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1698625" y="4945063"/>
            <a:ext cx="720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1938" indent="-261938" algn="l" eaLnBrk="0" hangingPunct="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3200" b="0" dirty="0" smtClean="0">
                <a:solidFill>
                  <a:srgbClr val="49494D"/>
                </a:solidFill>
              </a:rPr>
              <a:t>Action</a:t>
            </a:r>
            <a:endParaRPr lang="en-GB" sz="3200" b="0" dirty="0">
              <a:solidFill>
                <a:srgbClr val="49494D"/>
              </a:solidFill>
            </a:endParaRPr>
          </a:p>
          <a:p>
            <a:pPr marL="711200" lvl="1" indent="-261938" algn="l" eaLnBrk="0" hangingPunct="0">
              <a:spcBef>
                <a:spcPct val="25000"/>
              </a:spcBef>
              <a:buClr>
                <a:schemeClr val="accent1"/>
              </a:buClr>
              <a:buFont typeface="Arial" pitchFamily="34" charset="0"/>
              <a:buChar char="–"/>
            </a:pPr>
            <a:r>
              <a:rPr lang="en-GB" sz="1600" b="0" dirty="0">
                <a:solidFill>
                  <a:srgbClr val="49494D"/>
                </a:solidFill>
              </a:rPr>
              <a:t>Required Response (Conscious Decision)</a:t>
            </a:r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838200" y="4114800"/>
            <a:ext cx="719138" cy="719138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931863" y="3994150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dirty="0">
                <a:solidFill>
                  <a:srgbClr val="EAEAEA"/>
                </a:solidFill>
                <a:latin typeface="Arial Narrow" pitchFamily="34" charset="0"/>
                <a:ea typeface="MS PGothic" pitchFamily="34" charset="-128"/>
              </a:rPr>
              <a:t>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38200" y="3276600"/>
            <a:ext cx="7005638" cy="762000"/>
            <a:chOff x="392" y="2415"/>
            <a:chExt cx="4382" cy="480"/>
          </a:xfrm>
        </p:grpSpPr>
        <p:sp>
          <p:nvSpPr>
            <p:cNvPr id="270354" name="Rectangle 18"/>
            <p:cNvSpPr>
              <a:spLocks noChangeArrowheads="1"/>
            </p:cNvSpPr>
            <p:nvPr/>
          </p:nvSpPr>
          <p:spPr bwMode="auto">
            <a:xfrm>
              <a:off x="392" y="2428"/>
              <a:ext cx="453" cy="45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70355" name="Rectangle 19"/>
            <p:cNvSpPr>
              <a:spLocks noChangeArrowheads="1"/>
            </p:cNvSpPr>
            <p:nvPr/>
          </p:nvSpPr>
          <p:spPr bwMode="auto">
            <a:xfrm>
              <a:off x="910" y="2415"/>
              <a:ext cx="38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Ins="0"/>
            <a:lstStyle/>
            <a:p>
              <a:pPr marL="261938" indent="-261938" algn="l" eaLnBrk="0" hangingPunct="0">
                <a:spcBef>
                  <a:spcPct val="50000"/>
                </a:spcBef>
                <a:buClr>
                  <a:schemeClr val="accent1"/>
                </a:buClr>
                <a:buFontTx/>
                <a:buChar char="•"/>
              </a:pPr>
              <a:r>
                <a:rPr lang="en-GB" sz="3200" b="0" dirty="0">
                  <a:solidFill>
                    <a:srgbClr val="49494D"/>
                  </a:solidFill>
                </a:rPr>
                <a:t>Engagement</a:t>
              </a:r>
            </a:p>
            <a:p>
              <a:pPr marL="711200" lvl="1" indent="-261938" algn="l" eaLnBrk="0" hangingPunct="0">
                <a:spcBef>
                  <a:spcPct val="25000"/>
                </a:spcBef>
                <a:buClr>
                  <a:schemeClr val="accent1"/>
                </a:buClr>
                <a:buFont typeface="Arial" pitchFamily="34" charset="0"/>
                <a:buChar char="–"/>
              </a:pPr>
              <a:r>
                <a:rPr lang="en-GB" sz="1600" b="0" dirty="0">
                  <a:solidFill>
                    <a:srgbClr val="49494D"/>
                  </a:solidFill>
                </a:rPr>
                <a:t>Pre-Click Activity / Post-Interaction  </a:t>
              </a:r>
            </a:p>
          </p:txBody>
        </p:sp>
      </p:grp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6243638" y="2671762"/>
            <a:ext cx="2797175" cy="376238"/>
          </a:xfrm>
          <a:prstGeom prst="rect">
            <a:avLst/>
          </a:prstGeom>
          <a:noFill/>
          <a:ln w="9525" algn="ctr">
            <a:solidFill>
              <a:srgbClr val="FF9900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Top Of Mind Awareness</a:t>
            </a:r>
            <a:endParaRPr lang="el-GR" dirty="0">
              <a:solidFill>
                <a:srgbClr val="FF9900"/>
              </a:solidFill>
            </a:endParaRPr>
          </a:p>
        </p:txBody>
      </p:sp>
      <p:sp>
        <p:nvSpPr>
          <p:cNvPr id="270369" name="Text Box 33"/>
          <p:cNvSpPr txBox="1">
            <a:spLocks noChangeArrowheads="1"/>
          </p:cNvSpPr>
          <p:nvPr/>
        </p:nvSpPr>
        <p:spPr bwMode="auto">
          <a:xfrm>
            <a:off x="6477000" y="3128963"/>
            <a:ext cx="2517775" cy="376237"/>
          </a:xfrm>
          <a:prstGeom prst="rect">
            <a:avLst/>
          </a:prstGeom>
          <a:noFill/>
          <a:ln w="9525" algn="ctr">
            <a:solidFill>
              <a:srgbClr val="FF6600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Message Association</a:t>
            </a:r>
            <a:endParaRPr lang="el-GR" dirty="0">
              <a:solidFill>
                <a:srgbClr val="FF6600"/>
              </a:solidFill>
            </a:endParaRPr>
          </a:p>
        </p:txBody>
      </p:sp>
      <p:sp>
        <p:nvSpPr>
          <p:cNvPr id="270370" name="Text Box 34"/>
          <p:cNvSpPr txBox="1">
            <a:spLocks noChangeArrowheads="1"/>
          </p:cNvSpPr>
          <p:nvPr/>
        </p:nvSpPr>
        <p:spPr bwMode="auto">
          <a:xfrm>
            <a:off x="7315200" y="3849469"/>
            <a:ext cx="1479892" cy="646331"/>
          </a:xfrm>
          <a:prstGeom prst="rect">
            <a:avLst/>
          </a:prstGeom>
          <a:noFill/>
          <a:ln w="9525" algn="ctr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Brand 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</a:rPr>
              <a:t>Favorability</a:t>
            </a:r>
            <a:endParaRPr lang="el-GR" dirty="0">
              <a:solidFill>
                <a:srgbClr val="FF3300"/>
              </a:solidFill>
            </a:endParaRPr>
          </a:p>
        </p:txBody>
      </p:sp>
      <p:sp>
        <p:nvSpPr>
          <p:cNvPr id="270371" name="Text Box 35"/>
          <p:cNvSpPr txBox="1">
            <a:spLocks noChangeArrowheads="1"/>
          </p:cNvSpPr>
          <p:nvPr/>
        </p:nvSpPr>
        <p:spPr bwMode="auto">
          <a:xfrm>
            <a:off x="7086600" y="5181600"/>
            <a:ext cx="1915909" cy="369332"/>
          </a:xfrm>
          <a:prstGeom prst="rect">
            <a:avLst/>
          </a:prstGeom>
          <a:noFill/>
          <a:ln w="9525" algn="ctr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Purchase Intent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109716"/>
            <a:ext cx="8686800" cy="1261884"/>
          </a:xfrm>
        </p:spPr>
        <p:txBody>
          <a:bodyPr/>
          <a:lstStyle/>
          <a:p>
            <a:r>
              <a:rPr lang="en-US" sz="4000" b="1" dirty="0" smtClean="0"/>
              <a:t>It is more than just </a:t>
            </a:r>
            <a:br>
              <a:rPr lang="en-US" sz="4000" b="1" dirty="0" smtClean="0"/>
            </a:br>
            <a:r>
              <a:rPr lang="en-US" sz="4000" b="1" dirty="0" smtClean="0"/>
              <a:t>Impressions &amp; Clicks</a:t>
            </a:r>
            <a:endParaRPr lang="el-G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1.48148E-6 L 0.0007 -0.12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3.7037E-7 L 0.0007 -0.1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93 L 0.0007 0.120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124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2.22222E-6 L 0.0007 0.1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2.22222E-6 L 0.0007 0.122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7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/>
      <p:bldP spid="270339" grpId="1" animBg="1"/>
      <p:bldP spid="270340" grpId="0"/>
      <p:bldP spid="270341" grpId="0" build="p" bldLvl="2"/>
      <p:bldP spid="270341" grpId="1" build="allAtOnce"/>
      <p:bldP spid="270342" grpId="0" build="p" bldLvl="2"/>
      <p:bldP spid="270342" grpId="1" build="allAtOnce"/>
      <p:bldP spid="270343" grpId="0" animBg="1"/>
      <p:bldP spid="270343" grpId="1" animBg="1"/>
      <p:bldP spid="270344" grpId="0" animBg="1"/>
      <p:bldP spid="270344" grpId="1" animBg="1"/>
      <p:bldP spid="270345" grpId="0" animBg="1"/>
      <p:bldP spid="270346" grpId="0" animBg="1"/>
      <p:bldP spid="270347" grpId="0" animBg="1"/>
      <p:bldP spid="270348" grpId="0" build="p" bldLvl="2"/>
      <p:bldP spid="270349" grpId="0" animBg="1"/>
      <p:bldP spid="270368" grpId="0" animBg="1"/>
      <p:bldP spid="270369" grpId="0" animBg="1"/>
      <p:bldP spid="270370" grpId="0" animBg="1"/>
      <p:bldP spid="270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0669" t="34449" r="20669" b="14272"/>
          <a:stretch>
            <a:fillRect/>
          </a:stretch>
        </p:blipFill>
        <p:spPr bwMode="auto">
          <a:xfrm>
            <a:off x="-1" y="0"/>
            <a:ext cx="9152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4929"/>
          </a:xfrm>
        </p:spPr>
        <p:txBody>
          <a:bodyPr/>
          <a:lstStyle/>
          <a:p>
            <a:r>
              <a:rPr lang="en-US" sz="3600" b="1" dirty="0" smtClean="0"/>
              <a:t>Display Advertising Uplifts </a:t>
            </a:r>
            <a:br>
              <a:rPr lang="en-US" sz="3600" b="1" dirty="0" smtClean="0"/>
            </a:br>
            <a:r>
              <a:rPr lang="en-US" sz="3600" b="1" dirty="0" smtClean="0"/>
              <a:t>CPG Offline Sales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49606" r="17717" b="8031"/>
          <a:stretch>
            <a:fillRect/>
          </a:stretch>
        </p:blipFill>
        <p:spPr bwMode="auto">
          <a:xfrm>
            <a:off x="0" y="1143000"/>
            <a:ext cx="9144000" cy="57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516"/>
            <a:ext cx="8686800" cy="1261884"/>
          </a:xfrm>
        </p:spPr>
        <p:txBody>
          <a:bodyPr/>
          <a:lstStyle/>
          <a:p>
            <a:r>
              <a:rPr lang="en-US" sz="4000" b="1" dirty="0" smtClean="0"/>
              <a:t>Works even better for </a:t>
            </a:r>
            <a:br>
              <a:rPr lang="en-US" sz="4000" b="1" dirty="0" smtClean="0"/>
            </a:br>
            <a:r>
              <a:rPr lang="en-US" sz="4000" b="1" dirty="0" smtClean="0"/>
              <a:t>Online Retailers</a:t>
            </a:r>
            <a:endParaRPr lang="el-G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335" t="49606" r="12402" b="34488"/>
          <a:stretch>
            <a:fillRect/>
          </a:stretch>
        </p:blipFill>
        <p:spPr bwMode="auto">
          <a:xfrm>
            <a:off x="76200" y="2133600"/>
            <a:ext cx="8995232" cy="162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00800" y="4050268"/>
            <a:ext cx="2484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Top Greek Online Retailer H2 2010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Sample Data</a:t>
            </a:r>
            <a:endParaRPr lang="el-G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39000" y="2819400"/>
            <a:ext cx="533400" cy="3048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8077200" y="2819400"/>
            <a:ext cx="457200" cy="3048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931551"/>
            <a:ext cx="9220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No.2</a:t>
            </a:r>
            <a:b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8000" kern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Using Display at its best</a:t>
            </a:r>
            <a:endParaRPr kumimoji="0" lang="el-GR" sz="8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 cstate="print"/>
          <a:srcRect l="10039" r="10335" b="1559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a) Involve me and I will understand</a:t>
            </a:r>
            <a:endParaRPr lang="el-GR" sz="4000" b="1" dirty="0"/>
          </a:p>
        </p:txBody>
      </p:sp>
      <p:pic>
        <p:nvPicPr>
          <p:cNvPr id="29698" name="Picture 2" descr="http://creativezone.mediamind.com/Data/Uploads/items/Royal_Caribean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992745" cy="2158757"/>
          </a:xfrm>
          <a:prstGeom prst="rect">
            <a:avLst/>
          </a:prstGeom>
          <a:noFill/>
        </p:spPr>
      </p:pic>
      <p:pic>
        <p:nvPicPr>
          <p:cNvPr id="29700" name="Picture 4" descr="http://creativezone.mediamind.com/Data/Uploads/items/orcon2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1"/>
            <a:ext cx="390525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0850" name="Picture 2"/>
          <p:cNvPicPr>
            <a:picLocks noChangeAspect="1" noChangeArrowheads="1"/>
          </p:cNvPicPr>
          <p:nvPr/>
        </p:nvPicPr>
        <p:blipFill>
          <a:blip r:embed="rId2" cstate="print"/>
          <a:srcRect l="12402" t="14173" r="15059" b="15591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86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Rich Media &amp; Video Work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:\Richard.Nesbitt\My Documents\Marketing\Collateral\Logos\mm_logo_10.6.2010_ori\transparent-logo-on-or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57600"/>
            <a:ext cx="1872208" cy="5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ld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8204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9067800" cy="61863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Biggest Media Network in S.E. Europe </a:t>
            </a: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4800600" y="2895600"/>
            <a:ext cx="3581400" cy="1938992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4m</a:t>
            </a:r>
            <a:r>
              <a:rPr lang="en-US" sz="2200" b="1" dirty="0" smtClean="0">
                <a:solidFill>
                  <a:srgbClr val="FF3399"/>
                </a:solidFill>
                <a:latin typeface="+mn-lt"/>
                <a:cs typeface="+mn-cs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+mn-lt"/>
                <a:cs typeface="Arial" charset="0"/>
              </a:rPr>
              <a:t>Users in 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3,5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m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+mn-lt"/>
                <a:cs typeface="Arial" charset="0"/>
              </a:rPr>
              <a:t>Users in GR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3m</a:t>
            </a:r>
            <a:r>
              <a:rPr lang="en-US" sz="3200" dirty="0" smtClean="0">
                <a:solidFill>
                  <a:srgbClr val="FF3399"/>
                </a:solidFill>
              </a:rPr>
              <a:t> </a:t>
            </a:r>
            <a:r>
              <a:rPr lang="en-US" sz="3200" dirty="0" smtClean="0">
                <a:solidFill>
                  <a:srgbClr val="FF3399"/>
                </a:solidFill>
                <a:cs typeface="Arial" charset="0"/>
              </a:rPr>
              <a:t>Users in HU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/>
            </a:r>
            <a:b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</a:b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2,2m</a:t>
            </a:r>
            <a:r>
              <a:rPr lang="en-US" sz="2200" b="1" dirty="0" smtClean="0">
                <a:solidFill>
                  <a:srgbClr val="FF3399"/>
                </a:solidFill>
                <a:latin typeface="+mn-lt"/>
                <a:cs typeface="Arial" charset="0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+mn-lt"/>
                <a:cs typeface="Arial" charset="0"/>
              </a:rPr>
              <a:t>Users in BG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350k </a:t>
            </a:r>
            <a:r>
              <a:rPr lang="en-US" altLang="zh-HK" sz="2000" b="1" dirty="0">
                <a:solidFill>
                  <a:srgbClr val="FF3399"/>
                </a:solidFill>
                <a:latin typeface="+mn-lt"/>
                <a:cs typeface="Arial" charset="0"/>
              </a:rPr>
              <a:t>Users in </a:t>
            </a:r>
            <a:r>
              <a:rPr lang="en-US" altLang="zh-HK" sz="2000" b="1" dirty="0" smtClean="0">
                <a:solidFill>
                  <a:srgbClr val="FF3399"/>
                </a:solidFill>
                <a:latin typeface="+mn-lt"/>
                <a:cs typeface="Arial" charset="0"/>
              </a:rPr>
              <a:t>CY</a:t>
            </a:r>
            <a:endParaRPr lang="en-US" sz="2000" b="1" dirty="0">
              <a:solidFill>
                <a:srgbClr val="FF3399"/>
              </a:solidFill>
              <a:latin typeface="+mn-lt"/>
              <a:cs typeface="Arial" charset="0"/>
            </a:endParaRPr>
          </a:p>
        </p:txBody>
      </p:sp>
      <p:sp>
        <p:nvSpPr>
          <p:cNvPr id="300057" name="Text Box 25"/>
          <p:cNvSpPr txBox="1">
            <a:spLocks noChangeArrowheads="1"/>
          </p:cNvSpPr>
          <p:nvPr/>
        </p:nvSpPr>
        <p:spPr bwMode="auto">
          <a:xfrm>
            <a:off x="3076575" y="5010150"/>
            <a:ext cx="3565525" cy="40005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650 M </a:t>
            </a:r>
            <a:r>
              <a:rPr lang="en-US" sz="2000" b="1" dirty="0">
                <a:solidFill>
                  <a:srgbClr val="FF3399"/>
                </a:solidFill>
                <a:latin typeface="+mj-lt"/>
                <a:cs typeface="Arial" charset="0"/>
              </a:rPr>
              <a:t>Unique Users Worldwide</a:t>
            </a:r>
            <a:endParaRPr lang="el-GR" sz="2000" b="1" dirty="0">
              <a:solidFill>
                <a:srgbClr val="FF3399"/>
              </a:solidFill>
              <a:latin typeface="+mj-lt"/>
              <a:cs typeface="Arial" charset="0"/>
            </a:endParaRPr>
          </a:p>
        </p:txBody>
      </p:sp>
      <p:sp>
        <p:nvSpPr>
          <p:cNvPr id="300059" name="Text Box 27"/>
          <p:cNvSpPr txBox="1">
            <a:spLocks noChangeArrowheads="1"/>
          </p:cNvSpPr>
          <p:nvPr/>
        </p:nvSpPr>
        <p:spPr bwMode="auto">
          <a:xfrm>
            <a:off x="1219200" y="2057400"/>
            <a:ext cx="3800475" cy="70788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250 M </a:t>
            </a:r>
            <a:r>
              <a:rPr lang="en-US" sz="2000" b="1" dirty="0">
                <a:solidFill>
                  <a:srgbClr val="FF3399"/>
                </a:solidFill>
                <a:latin typeface="+mj-lt"/>
                <a:cs typeface="Arial" charset="0"/>
              </a:rPr>
              <a:t>Unique Users in Europe</a:t>
            </a:r>
            <a:endParaRPr lang="el-GR" sz="2000" b="1" dirty="0">
              <a:solidFill>
                <a:srgbClr val="FF3399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2" cstate="print"/>
          <a:srcRect l="11516" t="17008" r="8858" b="155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b) Finding the Shortcut</a:t>
            </a:r>
            <a:endParaRPr lang="el-GR" sz="4000" b="1" dirty="0"/>
          </a:p>
        </p:txBody>
      </p:sp>
      <p:pic>
        <p:nvPicPr>
          <p:cNvPr id="24578" name="Picture 2" descr="http://creativezone.mediamind.com/Data/Uploads/items/citybank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75570"/>
            <a:ext cx="4038600" cy="2183549"/>
          </a:xfrm>
          <a:prstGeom prst="rect">
            <a:avLst/>
          </a:prstGeom>
          <a:noFill/>
        </p:spPr>
      </p:pic>
      <p:pic>
        <p:nvPicPr>
          <p:cNvPr id="24580" name="Picture 4" descr="http://creativezone.mediamind.com/Data/Uploads/items/toyota%20corolla%20au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075570"/>
            <a:ext cx="3981450" cy="2152650"/>
          </a:xfrm>
          <a:prstGeom prst="rect">
            <a:avLst/>
          </a:prstGeom>
          <a:noFill/>
        </p:spPr>
      </p:pic>
      <p:pic>
        <p:nvPicPr>
          <p:cNvPr id="26626" name="Picture 2" descr="Charlie Wilson's w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886200"/>
            <a:ext cx="2743200" cy="25137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327660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your own product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036602" y="3276600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 a Test Drive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749840" y="6107668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Buy the Product from the Ad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/>
          <a:srcRect l="12697" t="43465" r="37205" b="17008"/>
          <a:stretch>
            <a:fillRect/>
          </a:stretch>
        </p:blipFill>
        <p:spPr bwMode="auto">
          <a:xfrm>
            <a:off x="0" y="936547"/>
            <a:ext cx="9144000" cy="599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686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Finding the shortcut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:\Richard.Nesbitt\My Documents\Marketing\Collateral\Logos\mm_logo_10.6.2010_ori\transparent-logo-on-or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429952"/>
            <a:ext cx="1306365" cy="35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c) Do it more efficiently</a:t>
            </a:r>
            <a:endParaRPr lang="el-GR" sz="4000" b="1" dirty="0"/>
          </a:p>
        </p:txBody>
      </p:sp>
      <p:pic>
        <p:nvPicPr>
          <p:cNvPr id="27650" name="Picture 2" descr="http://creativezone.mediamind.com/Data/Uploads/items/emirates_sv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946216" cy="2133600"/>
          </a:xfrm>
          <a:prstGeom prst="rect">
            <a:avLst/>
          </a:prstGeom>
          <a:noFill/>
        </p:spPr>
      </p:pic>
      <p:pic>
        <p:nvPicPr>
          <p:cNvPr id="27652" name="Picture 4" descr="http://creativezone.mediamind.com/Data/Uploads/items/Tesco_(Mouse-Scroll)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5999"/>
            <a:ext cx="4038600" cy="218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906376" y="1304896"/>
            <a:ext cx="3471848" cy="381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w/o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Smart Versioning</a:t>
            </a:r>
            <a:endParaRPr lang="en-US" sz="4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92024" y="4767272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el-GR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48,500</a:t>
            </a:r>
            <a:endParaRPr lang="en-US" sz="4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257800" y="48006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el-GR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3,500</a:t>
            </a:r>
            <a:endParaRPr lang="en-US" sz="4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987832" y="293368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4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987832" y="217168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15824" y="2947968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4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15824" y="217168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906376" y="2019280"/>
            <a:ext cx="367991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buFont typeface="Arial" charset="0"/>
              <a:buNone/>
              <a:defRPr/>
            </a:pPr>
            <a:r>
              <a:rPr lang="el-GR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3,500</a:t>
            </a:r>
            <a:r>
              <a:rPr lang="en-US" sz="160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production costs for </a:t>
            </a:r>
            <a:b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master ad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906376" y="2781279"/>
            <a:ext cx="3471848" cy="79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l" defTabSz="4572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defRPr/>
            </a:pPr>
            <a:r>
              <a:rPr lang="el-GR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en-US" sz="16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production costs </a:t>
            </a:r>
            <a:b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per version 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906376" y="3562336"/>
            <a:ext cx="34718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algn="l" defTabSz="4572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defRPr/>
            </a:pPr>
            <a:r>
              <a:rPr lang="en-US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16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number of versions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486400" y="2057400"/>
            <a:ext cx="3132224" cy="9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l" defTabSz="4572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defRPr/>
            </a:pPr>
            <a:r>
              <a:rPr lang="el-GR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3,500</a:t>
            </a:r>
            <a:r>
              <a:rPr lang="en-US" sz="1600" dirty="0" smtClean="0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production costs for </a:t>
            </a:r>
            <a:b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master ad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5478368" y="2795568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algn="l" defTabSz="4572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defRPr/>
            </a:pPr>
            <a:r>
              <a:rPr lang="el-GR" sz="16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n-US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production costs </a:t>
            </a:r>
            <a:b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per version 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3131262" y="2790002"/>
            <a:ext cx="281940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473768" y="3571856"/>
            <a:ext cx="34718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algn="l" defTabSz="4572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4460D"/>
              </a:buClr>
              <a:buSzPct val="125000"/>
              <a:defRPr/>
            </a:pPr>
            <a:r>
              <a:rPr lang="en-US" sz="20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1600" b="1" dirty="0" smtClean="0">
                <a:solidFill>
                  <a:srgbClr val="F689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number of versions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Smart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4724400"/>
            <a:ext cx="667530" cy="68872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5473624" y="1357280"/>
            <a:ext cx="3471848" cy="381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w/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Smart Versioning</a:t>
            </a:r>
            <a:endParaRPr lang="en-US" sz="4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906376" y="1736692"/>
            <a:ext cx="7704216" cy="614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28600" y="296030"/>
            <a:ext cx="8686800" cy="67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c) Do it more efficiently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" y="3218057"/>
            <a:ext cx="9220200" cy="23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No.3</a:t>
            </a:r>
            <a:b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7200" kern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Advanced Targeting</a:t>
            </a:r>
            <a:endParaRPr kumimoji="0" lang="el-GR" sz="7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Advanced Targeting</a:t>
            </a:r>
            <a:endParaRPr lang="el-GR" sz="4000" b="1" dirty="0"/>
          </a:p>
        </p:txBody>
      </p:sp>
      <p:pic>
        <p:nvPicPr>
          <p:cNvPr id="22530" name="Picture 2" descr="http://creativezone.mediamind.com/Data/Uploads/items/kids_-COI_sept09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981450" cy="2152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66926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Behavioral Sequencing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614153" y="3657600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Behavioral Targeting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819187" y="6107668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Re-Targeting</a:t>
            </a:r>
            <a:endParaRPr lang="el-G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13287" t="37323" r="64075" b="33071"/>
          <a:stretch>
            <a:fillRect/>
          </a:stretch>
        </p:blipFill>
        <p:spPr bwMode="auto">
          <a:xfrm>
            <a:off x="5410200" y="1295400"/>
            <a:ext cx="2759948" cy="225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creativezone.mediamind.com/Data/Uploads/items/norwegian_com_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191000"/>
            <a:ext cx="3448050" cy="186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3218057"/>
            <a:ext cx="9220200" cy="23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No.4</a:t>
            </a:r>
            <a:b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7200" kern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Socializing Display</a:t>
            </a:r>
            <a:endParaRPr kumimoji="0" lang="el-GR" sz="72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http://topnews.in/light/files/Mark-Zucker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76600" y="3962400"/>
            <a:ext cx="5715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savior of </a:t>
            </a:r>
          </a:p>
          <a:p>
            <a:pPr marL="0" marR="0" lvl="0" indent="0" algn="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display advertising? 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3770313"/>
            <a:ext cx="3606800" cy="2309812"/>
            <a:chOff x="0" y="0"/>
            <a:chExt cx="3231" cy="1725"/>
          </a:xfrm>
        </p:grpSpPr>
        <p:sp>
          <p:nvSpPr>
            <p:cNvPr id="10363" name="Line 8"/>
            <p:cNvSpPr>
              <a:spLocks noChangeShapeType="1"/>
            </p:cNvSpPr>
            <p:nvPr/>
          </p:nvSpPr>
          <p:spPr bwMode="auto">
            <a:xfrm>
              <a:off x="0" y="182"/>
              <a:ext cx="823" cy="339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64" name="Line 9"/>
            <p:cNvSpPr>
              <a:spLocks noChangeShapeType="1"/>
            </p:cNvSpPr>
            <p:nvPr/>
          </p:nvSpPr>
          <p:spPr bwMode="auto">
            <a:xfrm flipH="1">
              <a:off x="791" y="644"/>
              <a:ext cx="0" cy="375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65" name="Line 10"/>
            <p:cNvSpPr>
              <a:spLocks noChangeShapeType="1"/>
            </p:cNvSpPr>
            <p:nvPr/>
          </p:nvSpPr>
          <p:spPr bwMode="auto">
            <a:xfrm>
              <a:off x="1522" y="789"/>
              <a:ext cx="1709" cy="702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66" name="Line 11"/>
            <p:cNvSpPr>
              <a:spLocks noChangeShapeType="1"/>
            </p:cNvSpPr>
            <p:nvPr/>
          </p:nvSpPr>
          <p:spPr bwMode="auto">
            <a:xfrm rot="10800000" flipH="1">
              <a:off x="2648" y="952"/>
              <a:ext cx="560" cy="250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67" name="Line 12"/>
            <p:cNvSpPr>
              <a:spLocks noChangeShapeType="1"/>
            </p:cNvSpPr>
            <p:nvPr/>
          </p:nvSpPr>
          <p:spPr bwMode="auto">
            <a:xfrm>
              <a:off x="806" y="494"/>
              <a:ext cx="824" cy="340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68" name="Line 13"/>
            <p:cNvSpPr>
              <a:spLocks noChangeShapeType="1"/>
            </p:cNvSpPr>
            <p:nvPr/>
          </p:nvSpPr>
          <p:spPr bwMode="auto">
            <a:xfrm>
              <a:off x="813" y="1135"/>
              <a:ext cx="1390" cy="590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3" name="Group 299"/>
            <p:cNvGrpSpPr>
              <a:grpSpLocks/>
            </p:cNvGrpSpPr>
            <p:nvPr/>
          </p:nvGrpSpPr>
          <p:grpSpPr bwMode="auto">
            <a:xfrm>
              <a:off x="615" y="972"/>
              <a:ext cx="358" cy="346"/>
              <a:chOff x="0" y="0"/>
              <a:chExt cx="357" cy="345"/>
            </a:xfrm>
          </p:grpSpPr>
          <p:sp>
            <p:nvSpPr>
              <p:cNvPr id="10412" name="AutoShape 15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413" name="Picture 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0370" name="Line 17"/>
            <p:cNvSpPr>
              <a:spLocks noChangeShapeType="1"/>
            </p:cNvSpPr>
            <p:nvPr/>
          </p:nvSpPr>
          <p:spPr bwMode="auto">
            <a:xfrm rot="10800000" flipH="1">
              <a:off x="910" y="216"/>
              <a:ext cx="561" cy="251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615" y="333"/>
              <a:ext cx="352" cy="352"/>
              <a:chOff x="0" y="0"/>
              <a:chExt cx="351" cy="351"/>
            </a:xfrm>
          </p:grpSpPr>
          <p:sp>
            <p:nvSpPr>
              <p:cNvPr id="10410" name="AutoShape 19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411" name="AutoShape 20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471" y="656"/>
              <a:ext cx="357" cy="345"/>
              <a:chOff x="0" y="0"/>
              <a:chExt cx="357" cy="345"/>
            </a:xfrm>
          </p:grpSpPr>
          <p:sp>
            <p:nvSpPr>
              <p:cNvPr id="10408" name="AutoShape 22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409" name="Picture 2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447" y="1253"/>
              <a:ext cx="352" cy="352"/>
              <a:chOff x="0" y="0"/>
              <a:chExt cx="351" cy="351"/>
            </a:xfrm>
          </p:grpSpPr>
          <p:sp>
            <p:nvSpPr>
              <p:cNvPr id="10406" name="AutoShape 25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407" name="AutoShape 26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5" name="AutoShape 27"/>
            <p:cNvSpPr>
              <a:spLocks/>
            </p:cNvSpPr>
            <p:nvPr/>
          </p:nvSpPr>
          <p:spPr bwMode="auto">
            <a:xfrm>
              <a:off x="1435" y="1241"/>
              <a:ext cx="375" cy="375"/>
            </a:xfrm>
            <a:prstGeom prst="roundRect">
              <a:avLst>
                <a:gd name="adj" fmla="val 17069"/>
              </a:avLst>
            </a:prstGeom>
            <a:solidFill>
              <a:srgbClr val="FFFFFF">
                <a:alpha val="72940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441" y="0"/>
              <a:ext cx="352" cy="351"/>
              <a:chOff x="0" y="0"/>
              <a:chExt cx="351" cy="351"/>
            </a:xfrm>
          </p:grpSpPr>
          <p:sp>
            <p:nvSpPr>
              <p:cNvPr id="10404" name="AutoShape 29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405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" y="35"/>
                <a:ext cx="334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2365" y="1006"/>
              <a:ext cx="351" cy="351"/>
              <a:chOff x="0" y="0"/>
              <a:chExt cx="351" cy="351"/>
            </a:xfrm>
          </p:grpSpPr>
          <p:sp>
            <p:nvSpPr>
              <p:cNvPr id="10402" name="AutoShape 32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403" name="AutoShape 33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10377" name="AutoShape 34"/>
            <p:cNvSpPr>
              <a:spLocks/>
            </p:cNvSpPr>
            <p:nvPr/>
          </p:nvSpPr>
          <p:spPr bwMode="auto">
            <a:xfrm>
              <a:off x="2353" y="994"/>
              <a:ext cx="375" cy="375"/>
            </a:xfrm>
            <a:prstGeom prst="roundRect">
              <a:avLst>
                <a:gd name="adj" fmla="val 17069"/>
              </a:avLst>
            </a:prstGeom>
            <a:solidFill>
              <a:srgbClr val="FFFFFF">
                <a:alpha val="72940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 rot="-3690261">
              <a:off x="345" y="326"/>
              <a:ext cx="152" cy="80"/>
              <a:chOff x="0" y="0"/>
              <a:chExt cx="152" cy="80"/>
            </a:xfrm>
          </p:grpSpPr>
          <p:sp>
            <p:nvSpPr>
              <p:cNvPr id="10400" name="Line 36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401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 rot="-3690261">
              <a:off x="1153" y="638"/>
              <a:ext cx="152" cy="80"/>
              <a:chOff x="0" y="0"/>
              <a:chExt cx="152" cy="80"/>
            </a:xfrm>
          </p:grpSpPr>
          <p:sp>
            <p:nvSpPr>
              <p:cNvPr id="10398" name="Line 39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99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 rot="-3810261">
              <a:off x="2001" y="974"/>
              <a:ext cx="152" cy="80"/>
              <a:chOff x="0" y="0"/>
              <a:chExt cx="152" cy="80"/>
            </a:xfrm>
          </p:grpSpPr>
          <p:sp>
            <p:nvSpPr>
              <p:cNvPr id="10396" name="Line 42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97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-3810261">
              <a:off x="2865" y="1326"/>
              <a:ext cx="152" cy="80"/>
              <a:chOff x="0" y="0"/>
              <a:chExt cx="152" cy="80"/>
            </a:xfrm>
          </p:grpSpPr>
          <p:sp>
            <p:nvSpPr>
              <p:cNvPr id="10394" name="Line 45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95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 rot="-6698164">
              <a:off x="1153" y="286"/>
              <a:ext cx="152" cy="80"/>
              <a:chOff x="0" y="0"/>
              <a:chExt cx="152" cy="80"/>
            </a:xfrm>
          </p:grpSpPr>
          <p:sp>
            <p:nvSpPr>
              <p:cNvPr id="10392" name="Line 48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93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 rot="-6461710">
              <a:off x="2897" y="1014"/>
              <a:ext cx="152" cy="80"/>
              <a:chOff x="0" y="0"/>
              <a:chExt cx="152" cy="80"/>
            </a:xfrm>
          </p:grpSpPr>
          <p:sp>
            <p:nvSpPr>
              <p:cNvPr id="10390" name="Line 51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91" name="Line 52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721" y="782"/>
              <a:ext cx="152" cy="80"/>
              <a:chOff x="0" y="0"/>
              <a:chExt cx="152" cy="80"/>
            </a:xfrm>
          </p:grpSpPr>
          <p:sp>
            <p:nvSpPr>
              <p:cNvPr id="10388" name="Line 57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89" name="Line 58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7" name="Group 59"/>
            <p:cNvGrpSpPr>
              <a:grpSpLocks/>
            </p:cNvGrpSpPr>
            <p:nvPr/>
          </p:nvGrpSpPr>
          <p:grpSpPr bwMode="auto">
            <a:xfrm rot="-3690261">
              <a:off x="1129" y="1270"/>
              <a:ext cx="152" cy="80"/>
              <a:chOff x="0" y="0"/>
              <a:chExt cx="152" cy="80"/>
            </a:xfrm>
          </p:grpSpPr>
          <p:sp>
            <p:nvSpPr>
              <p:cNvPr id="10386" name="Line 60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87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17463" y="3790950"/>
            <a:ext cx="3810000" cy="2433638"/>
            <a:chOff x="0" y="0"/>
            <a:chExt cx="3412" cy="1817"/>
          </a:xfrm>
        </p:grpSpPr>
        <p:sp>
          <p:nvSpPr>
            <p:cNvPr id="10316" name="Line 63"/>
            <p:cNvSpPr>
              <a:spLocks noChangeShapeType="1"/>
            </p:cNvSpPr>
            <p:nvPr/>
          </p:nvSpPr>
          <p:spPr bwMode="auto">
            <a:xfrm flipH="1">
              <a:off x="903" y="1448"/>
              <a:ext cx="924" cy="369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17" name="Line 64"/>
            <p:cNvSpPr>
              <a:spLocks noChangeShapeType="1"/>
            </p:cNvSpPr>
            <p:nvPr/>
          </p:nvSpPr>
          <p:spPr bwMode="auto">
            <a:xfrm flipH="1">
              <a:off x="1729" y="1110"/>
              <a:ext cx="924" cy="369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18" name="Line 65"/>
            <p:cNvSpPr>
              <a:spLocks noChangeShapeType="1"/>
            </p:cNvSpPr>
            <p:nvPr/>
          </p:nvSpPr>
          <p:spPr bwMode="auto">
            <a:xfrm flipH="1">
              <a:off x="1750" y="450"/>
              <a:ext cx="895" cy="374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19" name="Line 66"/>
            <p:cNvSpPr>
              <a:spLocks noChangeShapeType="1"/>
            </p:cNvSpPr>
            <p:nvPr/>
          </p:nvSpPr>
          <p:spPr bwMode="auto">
            <a:xfrm flipH="1">
              <a:off x="0" y="817"/>
              <a:ext cx="1757" cy="702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20" name="Line 67"/>
            <p:cNvSpPr>
              <a:spLocks noChangeShapeType="1"/>
            </p:cNvSpPr>
            <p:nvPr/>
          </p:nvSpPr>
          <p:spPr bwMode="auto">
            <a:xfrm flipH="1">
              <a:off x="2518" y="138"/>
              <a:ext cx="894" cy="374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21" name="Line 68"/>
            <p:cNvSpPr>
              <a:spLocks noChangeShapeType="1"/>
            </p:cNvSpPr>
            <p:nvPr/>
          </p:nvSpPr>
          <p:spPr bwMode="auto">
            <a:xfrm rot="10800000">
              <a:off x="1934" y="172"/>
              <a:ext cx="552" cy="269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2539" y="609"/>
              <a:ext cx="133" cy="375"/>
              <a:chOff x="0" y="0"/>
              <a:chExt cx="133" cy="375"/>
            </a:xfrm>
          </p:grpSpPr>
          <p:sp>
            <p:nvSpPr>
              <p:cNvPr id="10359" name="Line 70"/>
              <p:cNvSpPr>
                <a:spLocks noChangeShapeType="1"/>
              </p:cNvSpPr>
              <p:nvPr/>
            </p:nvSpPr>
            <p:spPr bwMode="auto">
              <a:xfrm flipH="1">
                <a:off x="62" y="0"/>
                <a:ext cx="0" cy="375"/>
              </a:xfrm>
              <a:prstGeom prst="line">
                <a:avLst/>
              </a:prstGeom>
              <a:noFill/>
              <a:ln w="215900">
                <a:solidFill>
                  <a:srgbClr val="3B5998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grpSp>
            <p:nvGrpSpPr>
              <p:cNvPr id="20" name="Group 71"/>
              <p:cNvGrpSpPr>
                <a:grpSpLocks/>
              </p:cNvGrpSpPr>
              <p:nvPr/>
            </p:nvGrpSpPr>
            <p:grpSpPr bwMode="auto">
              <a:xfrm>
                <a:off x="0" y="149"/>
                <a:ext cx="133" cy="77"/>
                <a:chOff x="0" y="0"/>
                <a:chExt cx="133" cy="77"/>
              </a:xfrm>
            </p:grpSpPr>
            <p:sp>
              <p:nvSpPr>
                <p:cNvPr id="10361" name="Line 72"/>
                <p:cNvSpPr>
                  <a:spLocks noChangeShapeType="1"/>
                </p:cNvSpPr>
                <p:nvPr/>
              </p:nvSpPr>
              <p:spPr bwMode="auto">
                <a:xfrm>
                  <a:off x="0" y="1"/>
                  <a:ext cx="75" cy="76"/>
                </a:xfrm>
                <a:prstGeom prst="line">
                  <a:avLst/>
                </a:prstGeom>
                <a:noFill/>
                <a:ln w="63500">
                  <a:solidFill>
                    <a:srgbClr val="DCE5EE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l-GR"/>
                </a:p>
              </p:txBody>
            </p:sp>
            <p:sp>
              <p:nvSpPr>
                <p:cNvPr id="10362" name="Line 7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0" y="0"/>
                  <a:ext cx="73" cy="73"/>
                </a:xfrm>
                <a:prstGeom prst="line">
                  <a:avLst/>
                </a:prstGeom>
                <a:noFill/>
                <a:ln w="63500">
                  <a:solidFill>
                    <a:srgbClr val="DCE5EE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" name="Group 74"/>
            <p:cNvGrpSpPr>
              <a:grpSpLocks/>
            </p:cNvGrpSpPr>
            <p:nvPr/>
          </p:nvGrpSpPr>
          <p:grpSpPr bwMode="auto">
            <a:xfrm>
              <a:off x="2426" y="298"/>
              <a:ext cx="351" cy="352"/>
              <a:chOff x="0" y="0"/>
              <a:chExt cx="351" cy="351"/>
            </a:xfrm>
          </p:grpSpPr>
          <p:sp>
            <p:nvSpPr>
              <p:cNvPr id="10357" name="AutoShape 75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358" name="AutoShape 76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22" name="Group 77"/>
            <p:cNvGrpSpPr>
              <a:grpSpLocks/>
            </p:cNvGrpSpPr>
            <p:nvPr/>
          </p:nvGrpSpPr>
          <p:grpSpPr bwMode="auto">
            <a:xfrm>
              <a:off x="1547" y="626"/>
              <a:ext cx="357" cy="346"/>
              <a:chOff x="0" y="0"/>
              <a:chExt cx="357" cy="345"/>
            </a:xfrm>
          </p:grpSpPr>
          <p:sp>
            <p:nvSpPr>
              <p:cNvPr id="10355" name="AutoShape 78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356" name="Picture 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80"/>
            <p:cNvGrpSpPr>
              <a:grpSpLocks/>
            </p:cNvGrpSpPr>
            <p:nvPr/>
          </p:nvGrpSpPr>
          <p:grpSpPr bwMode="auto">
            <a:xfrm>
              <a:off x="2426" y="937"/>
              <a:ext cx="357" cy="345"/>
              <a:chOff x="0" y="0"/>
              <a:chExt cx="357" cy="345"/>
            </a:xfrm>
          </p:grpSpPr>
          <p:sp>
            <p:nvSpPr>
              <p:cNvPr id="10353" name="AutoShape 81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354" name="Picture 8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1670" y="1218"/>
              <a:ext cx="351" cy="351"/>
              <a:chOff x="0" y="0"/>
              <a:chExt cx="351" cy="351"/>
            </a:xfrm>
          </p:grpSpPr>
          <p:sp>
            <p:nvSpPr>
              <p:cNvPr id="10351" name="AutoShape 84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352" name="AutoShape 85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10327" name="AutoShape 86"/>
            <p:cNvSpPr>
              <a:spLocks/>
            </p:cNvSpPr>
            <p:nvPr/>
          </p:nvSpPr>
          <p:spPr bwMode="auto">
            <a:xfrm>
              <a:off x="1658" y="1206"/>
              <a:ext cx="375" cy="375"/>
            </a:xfrm>
            <a:prstGeom prst="roundRect">
              <a:avLst>
                <a:gd name="adj" fmla="val 17069"/>
              </a:avLst>
            </a:prstGeom>
            <a:solidFill>
              <a:srgbClr val="FFFFFF">
                <a:alpha val="72940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25" name="Group 87"/>
            <p:cNvGrpSpPr>
              <a:grpSpLocks/>
            </p:cNvGrpSpPr>
            <p:nvPr/>
          </p:nvGrpSpPr>
          <p:grpSpPr bwMode="auto">
            <a:xfrm>
              <a:off x="1635" y="0"/>
              <a:ext cx="351" cy="351"/>
              <a:chOff x="0" y="0"/>
              <a:chExt cx="351" cy="351"/>
            </a:xfrm>
          </p:grpSpPr>
          <p:sp>
            <p:nvSpPr>
              <p:cNvPr id="10349" name="AutoShape 88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350" name="Picture 8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" y="35"/>
                <a:ext cx="334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0329" name="Line 90"/>
            <p:cNvSpPr>
              <a:spLocks noChangeShapeType="1"/>
            </p:cNvSpPr>
            <p:nvPr/>
          </p:nvSpPr>
          <p:spPr bwMode="auto">
            <a:xfrm>
              <a:off x="2269" y="981"/>
              <a:ext cx="124" cy="0"/>
            </a:xfrm>
            <a:prstGeom prst="line">
              <a:avLst/>
            </a:prstGeom>
            <a:noFill/>
            <a:ln w="38100">
              <a:solidFill>
                <a:srgbClr val="DCE5E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26" name="Group 91"/>
            <p:cNvGrpSpPr>
              <a:grpSpLocks/>
            </p:cNvGrpSpPr>
            <p:nvPr/>
          </p:nvGrpSpPr>
          <p:grpSpPr bwMode="auto">
            <a:xfrm rot="4212067">
              <a:off x="2873" y="294"/>
              <a:ext cx="152" cy="80"/>
              <a:chOff x="0" y="0"/>
              <a:chExt cx="152" cy="80"/>
            </a:xfrm>
          </p:grpSpPr>
          <p:sp>
            <p:nvSpPr>
              <p:cNvPr id="10347" name="Line 92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48" name="Line 93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27" name="Group 94"/>
            <p:cNvGrpSpPr>
              <a:grpSpLocks/>
            </p:cNvGrpSpPr>
            <p:nvPr/>
          </p:nvGrpSpPr>
          <p:grpSpPr bwMode="auto">
            <a:xfrm rot="4212067">
              <a:off x="2097" y="606"/>
              <a:ext cx="152" cy="80"/>
              <a:chOff x="0" y="0"/>
              <a:chExt cx="152" cy="80"/>
            </a:xfrm>
          </p:grpSpPr>
          <p:sp>
            <p:nvSpPr>
              <p:cNvPr id="10345" name="Line 95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46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28" name="Group 97"/>
            <p:cNvGrpSpPr>
              <a:grpSpLocks/>
            </p:cNvGrpSpPr>
            <p:nvPr/>
          </p:nvGrpSpPr>
          <p:grpSpPr bwMode="auto">
            <a:xfrm rot="4212067">
              <a:off x="1273" y="942"/>
              <a:ext cx="152" cy="80"/>
              <a:chOff x="0" y="0"/>
              <a:chExt cx="152" cy="80"/>
            </a:xfrm>
          </p:grpSpPr>
          <p:sp>
            <p:nvSpPr>
              <p:cNvPr id="10343" name="Line 98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44" name="Line 99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29" name="Group 100"/>
            <p:cNvGrpSpPr>
              <a:grpSpLocks/>
            </p:cNvGrpSpPr>
            <p:nvPr/>
          </p:nvGrpSpPr>
          <p:grpSpPr bwMode="auto">
            <a:xfrm rot="7554583">
              <a:off x="2097" y="238"/>
              <a:ext cx="152" cy="80"/>
              <a:chOff x="0" y="0"/>
              <a:chExt cx="152" cy="80"/>
            </a:xfrm>
          </p:grpSpPr>
          <p:sp>
            <p:nvSpPr>
              <p:cNvPr id="10341" name="Line 101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42" name="Line 102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30" name="Group 103"/>
            <p:cNvGrpSpPr>
              <a:grpSpLocks/>
            </p:cNvGrpSpPr>
            <p:nvPr/>
          </p:nvGrpSpPr>
          <p:grpSpPr bwMode="auto">
            <a:xfrm rot="4212067">
              <a:off x="2185" y="1222"/>
              <a:ext cx="152" cy="80"/>
              <a:chOff x="0" y="0"/>
              <a:chExt cx="152" cy="80"/>
            </a:xfrm>
          </p:grpSpPr>
          <p:sp>
            <p:nvSpPr>
              <p:cNvPr id="10339" name="Line 104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40" name="Line 105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31" name="Group 106"/>
            <p:cNvGrpSpPr>
              <a:grpSpLocks/>
            </p:cNvGrpSpPr>
            <p:nvPr/>
          </p:nvGrpSpPr>
          <p:grpSpPr bwMode="auto">
            <a:xfrm>
              <a:off x="738" y="938"/>
              <a:ext cx="351" cy="352"/>
              <a:chOff x="0" y="0"/>
              <a:chExt cx="351" cy="351"/>
            </a:xfrm>
          </p:grpSpPr>
          <p:sp>
            <p:nvSpPr>
              <p:cNvPr id="10337" name="AutoShape 107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338" name="AutoShape 108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sp>
          <p:nvSpPr>
            <p:cNvPr id="10336" name="AutoShape 109"/>
            <p:cNvSpPr>
              <a:spLocks/>
            </p:cNvSpPr>
            <p:nvPr/>
          </p:nvSpPr>
          <p:spPr bwMode="auto">
            <a:xfrm>
              <a:off x="722" y="926"/>
              <a:ext cx="384" cy="376"/>
            </a:xfrm>
            <a:prstGeom prst="roundRect">
              <a:avLst>
                <a:gd name="adj" fmla="val 17019"/>
              </a:avLst>
            </a:prstGeom>
            <a:solidFill>
              <a:srgbClr val="FFFFFF">
                <a:alpha val="72940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>
                <a:ea typeface="MS PGothic" pitchFamily="34" charset="-128"/>
              </a:endParaRPr>
            </a:p>
          </p:txBody>
        </p:sp>
      </p:grpSp>
      <p:grpSp>
        <p:nvGrpSpPr>
          <p:cNvPr id="10304" name="Group 111"/>
          <p:cNvGrpSpPr>
            <a:grpSpLocks/>
          </p:cNvGrpSpPr>
          <p:nvPr/>
        </p:nvGrpSpPr>
        <p:grpSpPr bwMode="auto">
          <a:xfrm>
            <a:off x="3538538" y="2987675"/>
            <a:ext cx="1138237" cy="1263650"/>
            <a:chOff x="0" y="0"/>
            <a:chExt cx="1021" cy="944"/>
          </a:xfrm>
        </p:grpSpPr>
        <p:sp>
          <p:nvSpPr>
            <p:cNvPr id="10302" name="Line 112"/>
            <p:cNvSpPr>
              <a:spLocks noChangeShapeType="1"/>
            </p:cNvSpPr>
            <p:nvPr/>
          </p:nvSpPr>
          <p:spPr bwMode="auto">
            <a:xfrm flipH="1">
              <a:off x="126" y="419"/>
              <a:ext cx="895" cy="374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303" name="Line 113"/>
            <p:cNvSpPr>
              <a:spLocks noChangeShapeType="1"/>
            </p:cNvSpPr>
            <p:nvPr/>
          </p:nvSpPr>
          <p:spPr bwMode="auto">
            <a:xfrm rot="10800000">
              <a:off x="299" y="156"/>
              <a:ext cx="552" cy="268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0305" name="Group 114"/>
            <p:cNvGrpSpPr>
              <a:grpSpLocks/>
            </p:cNvGrpSpPr>
            <p:nvPr/>
          </p:nvGrpSpPr>
          <p:grpSpPr bwMode="auto">
            <a:xfrm>
              <a:off x="0" y="598"/>
              <a:ext cx="357" cy="346"/>
              <a:chOff x="0" y="0"/>
              <a:chExt cx="357" cy="345"/>
            </a:xfrm>
          </p:grpSpPr>
          <p:sp>
            <p:nvSpPr>
              <p:cNvPr id="10314" name="AutoShape 115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315" name="Picture 1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06" name="Group 117"/>
            <p:cNvGrpSpPr>
              <a:grpSpLocks/>
            </p:cNvGrpSpPr>
            <p:nvPr/>
          </p:nvGrpSpPr>
          <p:grpSpPr bwMode="auto">
            <a:xfrm>
              <a:off x="0" y="0"/>
              <a:ext cx="357" cy="345"/>
              <a:chOff x="0" y="0"/>
              <a:chExt cx="357" cy="345"/>
            </a:xfrm>
          </p:grpSpPr>
          <p:sp>
            <p:nvSpPr>
              <p:cNvPr id="10312" name="AutoShape 118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313" name="Picture 1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07" name="Group 120"/>
            <p:cNvGrpSpPr>
              <a:grpSpLocks/>
            </p:cNvGrpSpPr>
            <p:nvPr/>
          </p:nvGrpSpPr>
          <p:grpSpPr bwMode="auto">
            <a:xfrm rot="7357533">
              <a:off x="488" y="245"/>
              <a:ext cx="152" cy="80"/>
              <a:chOff x="0" y="0"/>
              <a:chExt cx="152" cy="80"/>
            </a:xfrm>
          </p:grpSpPr>
          <p:sp>
            <p:nvSpPr>
              <p:cNvPr id="10310" name="Line 121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11" name="Line 122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0322" name="Group 123"/>
            <p:cNvGrpSpPr>
              <a:grpSpLocks/>
            </p:cNvGrpSpPr>
            <p:nvPr/>
          </p:nvGrpSpPr>
          <p:grpSpPr bwMode="auto">
            <a:xfrm rot="4212067">
              <a:off x="488" y="565"/>
              <a:ext cx="152" cy="80"/>
              <a:chOff x="0" y="0"/>
              <a:chExt cx="152" cy="80"/>
            </a:xfrm>
          </p:grpSpPr>
          <p:sp>
            <p:nvSpPr>
              <p:cNvPr id="10308" name="Line 124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309" name="Line 125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</p:grpSp>
      <p:grpSp>
        <p:nvGrpSpPr>
          <p:cNvPr id="10323" name="Group 145"/>
          <p:cNvGrpSpPr>
            <a:grpSpLocks/>
          </p:cNvGrpSpPr>
          <p:nvPr/>
        </p:nvGrpSpPr>
        <p:grpSpPr bwMode="auto">
          <a:xfrm>
            <a:off x="4587875" y="2974975"/>
            <a:ext cx="998538" cy="1295400"/>
            <a:chOff x="0" y="0"/>
            <a:chExt cx="894" cy="966"/>
          </a:xfrm>
        </p:grpSpPr>
        <p:sp>
          <p:nvSpPr>
            <p:cNvPr id="10288" name="Line 146"/>
            <p:cNvSpPr>
              <a:spLocks noChangeShapeType="1"/>
            </p:cNvSpPr>
            <p:nvPr/>
          </p:nvSpPr>
          <p:spPr bwMode="auto">
            <a:xfrm rot="10800000" flipH="1">
              <a:off x="0" y="216"/>
              <a:ext cx="560" cy="251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289" name="Line 147"/>
            <p:cNvSpPr>
              <a:spLocks noChangeShapeType="1"/>
            </p:cNvSpPr>
            <p:nvPr/>
          </p:nvSpPr>
          <p:spPr bwMode="auto">
            <a:xfrm>
              <a:off x="99" y="508"/>
              <a:ext cx="674" cy="274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0324" name="Group 148"/>
            <p:cNvGrpSpPr>
              <a:grpSpLocks/>
            </p:cNvGrpSpPr>
            <p:nvPr/>
          </p:nvGrpSpPr>
          <p:grpSpPr bwMode="auto">
            <a:xfrm>
              <a:off x="536" y="620"/>
              <a:ext cx="358" cy="346"/>
              <a:chOff x="0" y="0"/>
              <a:chExt cx="357" cy="345"/>
            </a:xfrm>
          </p:grpSpPr>
          <p:sp>
            <p:nvSpPr>
              <p:cNvPr id="10300" name="AutoShape 149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301" name="Picture 15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25" name="Group 151"/>
            <p:cNvGrpSpPr>
              <a:grpSpLocks/>
            </p:cNvGrpSpPr>
            <p:nvPr/>
          </p:nvGrpSpPr>
          <p:grpSpPr bwMode="auto">
            <a:xfrm>
              <a:off x="542" y="0"/>
              <a:ext cx="352" cy="351"/>
              <a:chOff x="0" y="0"/>
              <a:chExt cx="351" cy="351"/>
            </a:xfrm>
          </p:grpSpPr>
          <p:sp>
            <p:nvSpPr>
              <p:cNvPr id="10298" name="AutoShape 152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299" name="Picture 1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" y="35"/>
                <a:ext cx="334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26" name="Group 154"/>
            <p:cNvGrpSpPr>
              <a:grpSpLocks/>
            </p:cNvGrpSpPr>
            <p:nvPr/>
          </p:nvGrpSpPr>
          <p:grpSpPr bwMode="auto">
            <a:xfrm rot="-6686094">
              <a:off x="267" y="271"/>
              <a:ext cx="152" cy="80"/>
              <a:chOff x="0" y="0"/>
              <a:chExt cx="152" cy="80"/>
            </a:xfrm>
          </p:grpSpPr>
          <p:sp>
            <p:nvSpPr>
              <p:cNvPr id="10296" name="Line 155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297" name="Line 156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0328" name="Group 157"/>
            <p:cNvGrpSpPr>
              <a:grpSpLocks/>
            </p:cNvGrpSpPr>
            <p:nvPr/>
          </p:nvGrpSpPr>
          <p:grpSpPr bwMode="auto">
            <a:xfrm rot="-3690261">
              <a:off x="291" y="583"/>
              <a:ext cx="152" cy="80"/>
              <a:chOff x="0" y="0"/>
              <a:chExt cx="152" cy="80"/>
            </a:xfrm>
          </p:grpSpPr>
          <p:sp>
            <p:nvSpPr>
              <p:cNvPr id="10294" name="Line 158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295" name="Line 159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</p:grpSp>
      <p:grpSp>
        <p:nvGrpSpPr>
          <p:cNvPr id="10330" name="Group 160"/>
          <p:cNvGrpSpPr>
            <a:grpSpLocks/>
          </p:cNvGrpSpPr>
          <p:nvPr/>
        </p:nvGrpSpPr>
        <p:grpSpPr bwMode="auto">
          <a:xfrm>
            <a:off x="4389438" y="1876425"/>
            <a:ext cx="419100" cy="1962150"/>
            <a:chOff x="0" y="0"/>
            <a:chExt cx="374" cy="1464"/>
          </a:xfrm>
        </p:grpSpPr>
        <p:grpSp>
          <p:nvGrpSpPr>
            <p:cNvPr id="10331" name="Group 161"/>
            <p:cNvGrpSpPr>
              <a:grpSpLocks/>
            </p:cNvGrpSpPr>
            <p:nvPr/>
          </p:nvGrpSpPr>
          <p:grpSpPr bwMode="auto">
            <a:xfrm>
              <a:off x="5" y="0"/>
              <a:ext cx="369" cy="1078"/>
              <a:chOff x="0" y="0"/>
              <a:chExt cx="369" cy="1078"/>
            </a:xfrm>
          </p:grpSpPr>
          <p:sp>
            <p:nvSpPr>
              <p:cNvPr id="10282" name="Line 162"/>
              <p:cNvSpPr>
                <a:spLocks noChangeShapeType="1"/>
              </p:cNvSpPr>
              <p:nvPr/>
            </p:nvSpPr>
            <p:spPr bwMode="auto">
              <a:xfrm flipH="1">
                <a:off x="172" y="0"/>
                <a:ext cx="0" cy="281"/>
              </a:xfrm>
              <a:prstGeom prst="line">
                <a:avLst/>
              </a:prstGeom>
              <a:noFill/>
              <a:ln w="215900">
                <a:solidFill>
                  <a:srgbClr val="3B5998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283" name="Line 163"/>
              <p:cNvSpPr>
                <a:spLocks noChangeShapeType="1"/>
              </p:cNvSpPr>
              <p:nvPr/>
            </p:nvSpPr>
            <p:spPr bwMode="auto">
              <a:xfrm flipH="1">
                <a:off x="169" y="702"/>
                <a:ext cx="0" cy="376"/>
              </a:xfrm>
              <a:prstGeom prst="line">
                <a:avLst/>
              </a:prstGeom>
              <a:noFill/>
              <a:ln w="215900">
                <a:solidFill>
                  <a:srgbClr val="3B5998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grpSp>
            <p:nvGrpSpPr>
              <p:cNvPr id="10332" name="Group 164"/>
              <p:cNvGrpSpPr>
                <a:grpSpLocks/>
              </p:cNvGrpSpPr>
              <p:nvPr/>
            </p:nvGrpSpPr>
            <p:grpSpPr bwMode="auto">
              <a:xfrm>
                <a:off x="95" y="835"/>
                <a:ext cx="152" cy="80"/>
                <a:chOff x="0" y="0"/>
                <a:chExt cx="152" cy="80"/>
              </a:xfrm>
            </p:grpSpPr>
            <p:sp>
              <p:nvSpPr>
                <p:cNvPr id="10286" name="Line 165"/>
                <p:cNvSpPr>
                  <a:spLocks noChangeShapeType="1"/>
                </p:cNvSpPr>
                <p:nvPr/>
              </p:nvSpPr>
              <p:spPr bwMode="auto">
                <a:xfrm>
                  <a:off x="0" y="8"/>
                  <a:ext cx="80" cy="72"/>
                </a:xfrm>
                <a:prstGeom prst="line">
                  <a:avLst/>
                </a:prstGeom>
                <a:noFill/>
                <a:ln w="25400">
                  <a:solidFill>
                    <a:srgbClr val="DCE5EE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l-GR"/>
                </a:p>
              </p:txBody>
            </p:sp>
            <p:sp>
              <p:nvSpPr>
                <p:cNvPr id="10287" name="Line 16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" y="0"/>
                  <a:ext cx="76" cy="76"/>
                </a:xfrm>
                <a:prstGeom prst="line">
                  <a:avLst/>
                </a:prstGeom>
                <a:noFill/>
                <a:ln w="25400">
                  <a:solidFill>
                    <a:srgbClr val="DCE5EE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l-GR"/>
                </a:p>
              </p:txBody>
            </p:sp>
          </p:grpSp>
          <p:pic>
            <p:nvPicPr>
              <p:cNvPr id="10285" name="Picture 16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10"/>
                <a:ext cx="369" cy="3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33" name="Group 168"/>
            <p:cNvGrpSpPr>
              <a:grpSpLocks/>
            </p:cNvGrpSpPr>
            <p:nvPr/>
          </p:nvGrpSpPr>
          <p:grpSpPr bwMode="auto">
            <a:xfrm>
              <a:off x="0" y="1113"/>
              <a:ext cx="351" cy="351"/>
              <a:chOff x="0" y="0"/>
              <a:chExt cx="351" cy="351"/>
            </a:xfrm>
          </p:grpSpPr>
          <p:sp>
            <p:nvSpPr>
              <p:cNvPr id="10280" name="AutoShape 169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FFEAB8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281" name="AutoShape 170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</p:grpSp>
      <p:grpSp>
        <p:nvGrpSpPr>
          <p:cNvPr id="10334" name="Group 179"/>
          <p:cNvGrpSpPr>
            <a:grpSpLocks/>
          </p:cNvGrpSpPr>
          <p:nvPr/>
        </p:nvGrpSpPr>
        <p:grpSpPr bwMode="auto">
          <a:xfrm>
            <a:off x="4402138" y="4856163"/>
            <a:ext cx="390525" cy="1711325"/>
            <a:chOff x="0" y="0"/>
            <a:chExt cx="351" cy="1276"/>
          </a:xfrm>
        </p:grpSpPr>
        <p:sp>
          <p:nvSpPr>
            <p:cNvPr id="10270" name="Line 180"/>
            <p:cNvSpPr>
              <a:spLocks noChangeShapeType="1"/>
            </p:cNvSpPr>
            <p:nvPr/>
          </p:nvSpPr>
          <p:spPr bwMode="auto">
            <a:xfrm rot="10800000" flipH="1">
              <a:off x="181" y="650"/>
              <a:ext cx="0" cy="626"/>
            </a:xfrm>
            <a:prstGeom prst="line">
              <a:avLst/>
            </a:prstGeom>
            <a:noFill/>
            <a:ln w="215900">
              <a:solidFill>
                <a:srgbClr val="95A6C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10271" name="Line 181"/>
            <p:cNvSpPr>
              <a:spLocks noChangeShapeType="1"/>
            </p:cNvSpPr>
            <p:nvPr/>
          </p:nvSpPr>
          <p:spPr bwMode="auto">
            <a:xfrm flipH="1">
              <a:off x="175" y="0"/>
              <a:ext cx="0" cy="421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0335" name="Group 182"/>
            <p:cNvGrpSpPr>
              <a:grpSpLocks/>
            </p:cNvGrpSpPr>
            <p:nvPr/>
          </p:nvGrpSpPr>
          <p:grpSpPr bwMode="auto">
            <a:xfrm>
              <a:off x="0" y="322"/>
              <a:ext cx="351" cy="351"/>
              <a:chOff x="0" y="0"/>
              <a:chExt cx="351" cy="351"/>
            </a:xfrm>
          </p:grpSpPr>
          <p:sp>
            <p:nvSpPr>
              <p:cNvPr id="10276" name="AutoShape 183"/>
              <p:cNvSpPr>
                <a:spLocks/>
              </p:cNvSpPr>
              <p:nvPr/>
            </p:nvSpPr>
            <p:spPr bwMode="auto">
              <a:xfrm>
                <a:off x="0" y="0"/>
                <a:ext cx="351" cy="351"/>
              </a:xfrm>
              <a:prstGeom prst="roundRect">
                <a:avLst>
                  <a:gd name="adj" fmla="val 13653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10277" name="AutoShape 184"/>
              <p:cNvSpPr>
                <a:spLocks/>
              </p:cNvSpPr>
              <p:nvPr/>
            </p:nvSpPr>
            <p:spPr bwMode="auto">
              <a:xfrm rot="-2108052">
                <a:off x="103" y="29"/>
                <a:ext cx="146" cy="297"/>
              </a:xfrm>
              <a:custGeom>
                <a:avLst/>
                <a:gdLst>
                  <a:gd name="T0" fmla="*/ 0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914" y="0"/>
                    </a:moveTo>
                    <a:lnTo>
                      <a:pt x="0" y="13654"/>
                    </a:lnTo>
                    <a:lnTo>
                      <a:pt x="7503" y="12759"/>
                    </a:lnTo>
                    <a:lnTo>
                      <a:pt x="7503" y="21600"/>
                    </a:lnTo>
                    <a:lnTo>
                      <a:pt x="13642" y="21600"/>
                    </a:lnTo>
                    <a:lnTo>
                      <a:pt x="13869" y="12759"/>
                    </a:lnTo>
                    <a:lnTo>
                      <a:pt x="21600" y="13542"/>
                    </a:lnTo>
                    <a:lnTo>
                      <a:pt x="10914" y="0"/>
                    </a:lnTo>
                    <a:close/>
                    <a:moveTo>
                      <a:pt x="10914" y="0"/>
                    </a:moveTo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  <p:grpSp>
          <p:nvGrpSpPr>
            <p:cNvPr id="10360" name="Group 185"/>
            <p:cNvGrpSpPr>
              <a:grpSpLocks/>
            </p:cNvGrpSpPr>
            <p:nvPr/>
          </p:nvGrpSpPr>
          <p:grpSpPr bwMode="auto">
            <a:xfrm>
              <a:off x="97" y="145"/>
              <a:ext cx="152" cy="80"/>
              <a:chOff x="0" y="0"/>
              <a:chExt cx="152" cy="80"/>
            </a:xfrm>
          </p:grpSpPr>
          <p:sp>
            <p:nvSpPr>
              <p:cNvPr id="10274" name="Line 186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275" name="Line 187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</p:grpSp>
      <p:sp>
        <p:nvSpPr>
          <p:cNvPr id="10248" name="AutoShape 202"/>
          <p:cNvSpPr>
            <a:spLocks/>
          </p:cNvSpPr>
          <p:nvPr/>
        </p:nvSpPr>
        <p:spPr bwMode="auto">
          <a:xfrm>
            <a:off x="4083050" y="1295400"/>
            <a:ext cx="1017588" cy="523875"/>
          </a:xfrm>
          <a:prstGeom prst="roundRect">
            <a:avLst>
              <a:gd name="adj" fmla="val 12292"/>
            </a:avLst>
          </a:prstGeom>
          <a:solidFill>
            <a:srgbClr val="FFFFFF"/>
          </a:solidFill>
          <a:ln w="38100">
            <a:solidFill>
              <a:srgbClr val="285A99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600">
                <a:solidFill>
                  <a:srgbClr val="285A99"/>
                </a:solidFill>
                <a:latin typeface="Tahoma" pitchFamily="34" charset="0"/>
                <a:cs typeface="Tahoma" pitchFamily="34" charset="0"/>
                <a:sym typeface="Vista Sans OT Medium"/>
              </a:rPr>
              <a:t>BRAND</a:t>
            </a:r>
          </a:p>
        </p:txBody>
      </p:sp>
      <p:grpSp>
        <p:nvGrpSpPr>
          <p:cNvPr id="10369" name="Group 171"/>
          <p:cNvGrpSpPr>
            <a:grpSpLocks/>
          </p:cNvGrpSpPr>
          <p:nvPr/>
        </p:nvGrpSpPr>
        <p:grpSpPr bwMode="auto">
          <a:xfrm>
            <a:off x="4402138" y="3846513"/>
            <a:ext cx="398462" cy="1019175"/>
            <a:chOff x="0" y="0"/>
            <a:chExt cx="357" cy="761"/>
          </a:xfrm>
        </p:grpSpPr>
        <p:sp>
          <p:nvSpPr>
            <p:cNvPr id="10263" name="Line 172"/>
            <p:cNvSpPr>
              <a:spLocks noChangeShapeType="1"/>
            </p:cNvSpPr>
            <p:nvPr/>
          </p:nvSpPr>
          <p:spPr bwMode="auto">
            <a:xfrm flipH="1">
              <a:off x="175" y="0"/>
              <a:ext cx="0" cy="421"/>
            </a:xfrm>
            <a:prstGeom prst="line">
              <a:avLst/>
            </a:prstGeom>
            <a:noFill/>
            <a:ln w="215900">
              <a:solidFill>
                <a:srgbClr val="3B599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grpSp>
          <p:nvGrpSpPr>
            <p:cNvPr id="10371" name="Group 173"/>
            <p:cNvGrpSpPr>
              <a:grpSpLocks/>
            </p:cNvGrpSpPr>
            <p:nvPr/>
          </p:nvGrpSpPr>
          <p:grpSpPr bwMode="auto">
            <a:xfrm>
              <a:off x="0" y="415"/>
              <a:ext cx="357" cy="346"/>
              <a:chOff x="0" y="0"/>
              <a:chExt cx="357" cy="345"/>
            </a:xfrm>
          </p:grpSpPr>
          <p:sp>
            <p:nvSpPr>
              <p:cNvPr id="10268" name="AutoShape 174"/>
              <p:cNvSpPr>
                <a:spLocks/>
              </p:cNvSpPr>
              <p:nvPr/>
            </p:nvSpPr>
            <p:spPr bwMode="auto">
              <a:xfrm>
                <a:off x="0" y="0"/>
                <a:ext cx="357" cy="345"/>
              </a:xfrm>
              <a:prstGeom prst="roundRect">
                <a:avLst>
                  <a:gd name="adj" fmla="val 13884"/>
                </a:avLst>
              </a:prstGeom>
              <a:solidFill>
                <a:srgbClr val="DCE5EE"/>
              </a:solidFill>
              <a:ln w="38100">
                <a:solidFill>
                  <a:srgbClr val="285A99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pic>
            <p:nvPicPr>
              <p:cNvPr id="10269" name="Picture 17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8"/>
                <a:ext cx="240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72" name="Group 176"/>
            <p:cNvGrpSpPr>
              <a:grpSpLocks/>
            </p:cNvGrpSpPr>
            <p:nvPr/>
          </p:nvGrpSpPr>
          <p:grpSpPr bwMode="auto">
            <a:xfrm>
              <a:off x="97" y="172"/>
              <a:ext cx="152" cy="80"/>
              <a:chOff x="0" y="0"/>
              <a:chExt cx="152" cy="80"/>
            </a:xfrm>
          </p:grpSpPr>
          <p:sp>
            <p:nvSpPr>
              <p:cNvPr id="10266" name="Line 177"/>
              <p:cNvSpPr>
                <a:spLocks noChangeShapeType="1"/>
              </p:cNvSpPr>
              <p:nvPr/>
            </p:nvSpPr>
            <p:spPr bwMode="auto">
              <a:xfrm>
                <a:off x="0" y="8"/>
                <a:ext cx="80" cy="72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  <p:sp>
            <p:nvSpPr>
              <p:cNvPr id="10267" name="Line 178"/>
              <p:cNvSpPr>
                <a:spLocks noChangeShapeType="1"/>
              </p:cNvSpPr>
              <p:nvPr/>
            </p:nvSpPr>
            <p:spPr bwMode="auto">
              <a:xfrm rot="10800000" flipH="1">
                <a:off x="76" y="0"/>
                <a:ext cx="76" cy="76"/>
              </a:xfrm>
              <a:prstGeom prst="line">
                <a:avLst/>
              </a:prstGeom>
              <a:noFill/>
              <a:ln w="25400">
                <a:solidFill>
                  <a:srgbClr val="DCE5E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l-GR"/>
              </a:p>
            </p:txBody>
          </p:sp>
        </p:grpSp>
      </p:grpSp>
      <p:grpSp>
        <p:nvGrpSpPr>
          <p:cNvPr id="10373" name="Group 223"/>
          <p:cNvGrpSpPr>
            <a:grpSpLocks/>
          </p:cNvGrpSpPr>
          <p:nvPr/>
        </p:nvGrpSpPr>
        <p:grpSpPr bwMode="auto">
          <a:xfrm>
            <a:off x="5375275" y="1962150"/>
            <a:ext cx="3429000" cy="1905000"/>
            <a:chOff x="7645400" y="2643187"/>
            <a:chExt cx="4876800" cy="2259013"/>
          </a:xfrm>
        </p:grpSpPr>
        <p:sp>
          <p:nvSpPr>
            <p:cNvPr id="200" name="Rounded Rectangle 199"/>
            <p:cNvSpPr/>
            <p:nvPr/>
          </p:nvSpPr>
          <p:spPr bwMode="auto">
            <a:xfrm>
              <a:off x="8175978" y="2643187"/>
              <a:ext cx="3811129" cy="609934"/>
            </a:xfrm>
            <a:prstGeom prst="roundRect">
              <a:avLst/>
            </a:prstGeom>
            <a:solidFill>
              <a:srgbClr val="78A461"/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2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Earned Media </a:t>
              </a:r>
              <a:endParaRPr lang="en-US" sz="2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188" name="Picture 187" descr="Screen shot 2010-01-15 at 10.04.52 A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5400" y="4252734"/>
              <a:ext cx="4876800" cy="64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808080">
                  <a:alpha val="70000"/>
                </a:srgbClr>
              </a:outerShdw>
            </a:effectLst>
          </p:spPr>
        </p:pic>
        <p:pic>
          <p:nvPicPr>
            <p:cNvPr id="189" name="Picture 188" descr="Screen shot 2010-01-15 at 10.03.36 AM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13418" y="3377366"/>
              <a:ext cx="4127218" cy="7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808080">
                  <a:alpha val="70000"/>
                </a:srgbClr>
              </a:outerShdw>
            </a:effectLst>
          </p:spPr>
        </p:pic>
      </p:grpSp>
      <p:grpSp>
        <p:nvGrpSpPr>
          <p:cNvPr id="10374" name="Group 222"/>
          <p:cNvGrpSpPr>
            <a:grpSpLocks/>
          </p:cNvGrpSpPr>
          <p:nvPr/>
        </p:nvGrpSpPr>
        <p:grpSpPr bwMode="auto">
          <a:xfrm>
            <a:off x="766763" y="1962150"/>
            <a:ext cx="2678112" cy="2227263"/>
            <a:chOff x="1089025" y="2643187"/>
            <a:chExt cx="3810000" cy="2640013"/>
          </a:xfrm>
        </p:grpSpPr>
        <p:sp>
          <p:nvSpPr>
            <p:cNvPr id="199" name="Rounded Rectangle 198"/>
            <p:cNvSpPr/>
            <p:nvPr/>
          </p:nvSpPr>
          <p:spPr bwMode="auto">
            <a:xfrm>
              <a:off x="1089025" y="2643187"/>
              <a:ext cx="3810000" cy="60966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2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Bought Media </a:t>
              </a:r>
              <a:endParaRPr lang="en-US" sz="2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221" name="Picture 220" descr="Screen shot 2010-01-12 at 10.31.34 AM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01064" y="3377046"/>
              <a:ext cx="2545271" cy="190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808080">
                  <a:alpha val="70000"/>
                </a:srgbClr>
              </a:outerShdw>
            </a:effectLst>
          </p:spPr>
        </p:pic>
      </p:grpSp>
      <p:grpSp>
        <p:nvGrpSpPr>
          <p:cNvPr id="10375" name="Group 224"/>
          <p:cNvGrpSpPr>
            <a:grpSpLocks/>
          </p:cNvGrpSpPr>
          <p:nvPr/>
        </p:nvGrpSpPr>
        <p:grpSpPr bwMode="auto">
          <a:xfrm>
            <a:off x="3262313" y="4338638"/>
            <a:ext cx="2679700" cy="2443162"/>
            <a:chOff x="4641038" y="5130800"/>
            <a:chExt cx="3810000" cy="2895600"/>
          </a:xfrm>
        </p:grpSpPr>
        <p:pic>
          <p:nvPicPr>
            <p:cNvPr id="191" name="Picture 190" descr="Screen shot 2010-01-15 at 10.02.33 AM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9202" y="5130800"/>
              <a:ext cx="2780758" cy="221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808080">
                  <a:alpha val="70000"/>
                </a:srgbClr>
              </a:outerShdw>
            </a:effectLst>
          </p:spPr>
        </p:pic>
        <p:sp>
          <p:nvSpPr>
            <p:cNvPr id="222" name="Rounded Rectangle 221"/>
            <p:cNvSpPr/>
            <p:nvPr/>
          </p:nvSpPr>
          <p:spPr bwMode="auto">
            <a:xfrm>
              <a:off x="4641038" y="7416800"/>
              <a:ext cx="3810000" cy="609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27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Owned Media </a:t>
              </a:r>
              <a:endParaRPr lang="en-US" sz="2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228600" y="237552"/>
            <a:ext cx="8686800" cy="735586"/>
          </a:xfrm>
        </p:spPr>
        <p:txBody>
          <a:bodyPr/>
          <a:lstStyle/>
          <a:p>
            <a:r>
              <a:rPr lang="en-US" sz="4400" b="1" dirty="0" smtClean="0"/>
              <a:t>Bought to Earned Media</a:t>
            </a:r>
            <a:endParaRPr lang="el-GR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5"/>
          <p:cNvSpPr txBox="1">
            <a:spLocks noChangeArrowheads="1"/>
          </p:cNvSpPr>
          <p:nvPr/>
        </p:nvSpPr>
        <p:spPr bwMode="auto">
          <a:xfrm>
            <a:off x="304800" y="1676400"/>
            <a:ext cx="83820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9" name="Rectangle 11"/>
          <p:cNvSpPr txBox="1">
            <a:spLocks noChangeArrowheads="1"/>
          </p:cNvSpPr>
          <p:nvPr/>
        </p:nvSpPr>
        <p:spPr bwMode="auto">
          <a:xfrm>
            <a:off x="350838" y="339972"/>
            <a:ext cx="8393112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kern="0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Connecting Brands with Consumers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81000" y="1752600"/>
            <a:ext cx="2667000" cy="1827213"/>
            <a:chOff x="457200" y="2209800"/>
            <a:chExt cx="3739446" cy="2219325"/>
          </a:xfrm>
        </p:grpSpPr>
        <p:pic>
          <p:nvPicPr>
            <p:cNvPr id="5135" name="Picture 2" descr="http://ts3.mm.bing.net/images/thumbnail.aspx?q=1512221704438&amp;id=e1683c3d018bf8b0c59dcb47ab23b307&amp;url=http%3a%2f%2fwww.marketingshift.com%2fresources%2fcoke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2098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4" descr="http://ts1.mm.bing.net/images/thumbnail.aspx?q=1365546378524&amp;id=1b07af3bd3331a3b95a2ace778f3278b&amp;url=http%3a%2f%2fwww.anokhimagazine.com%2fimages%2fUnilever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819400"/>
              <a:ext cx="493396" cy="4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6" descr="http://ts2.mm.bing.net/images/thumbnail.aspx?q=1435901766157&amp;id=7ade5b73c8809b039f02baafdb5b0c35&amp;url=http%3a%2f%2fwww.inci-lay.com%2fdata%2fmedia%2f99%2fVodafone_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1539" y="3352800"/>
              <a:ext cx="752061" cy="54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8" descr="http://ts4.mm.bing.net/images/thumbnail.aspx?q=1420654741747&amp;id=39d23dea09641f1ac52879272d344d26&amp;url=http%3a%2f%2fwww.juliahailes.com%2fimages%2flogo-p%26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3429000"/>
              <a:ext cx="685800" cy="42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10" descr="http://ts4.mm.bing.net/images/thumbnail.aspx?q=1368612871563&amp;id=8ed3f99c4d4c9e388154cb67d5cbe676&amp;url=http%3a%2f%2fmaclife.gr%2fforum%2fuploads%2fcosmote_logo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9200" y="2209800"/>
              <a:ext cx="796121" cy="33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16" descr="http://ts4.mm.bing.net/images/thumbnail.aspx?q=1423421278215&amp;id=af6bc1c5f9c93ef24fcaac13ffa8daf1&amp;url=http%3a%2f%2fwww.marjinal.com.tr%2fbasin%2fimaj%2fgorsel%2fnokia-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4114800"/>
              <a:ext cx="653144" cy="22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18" descr="http://ts4.mm.bing.net/images/thumbnail.aspx?q=1484232984371&amp;id=f467de5f8e63d50c0333effda333087a&amp;url=http%3a%2f%2ftwegoo.com%2ftelefonos%2flogo_sony_ericsson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54015" y="2769870"/>
              <a:ext cx="779585" cy="50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20" descr="http://ts2.mm.bing.net/images/thumbnail.aspx?q=1423551109529&amp;id=fee305670c68ff643b0ec83d65644bf7&amp;url=http%3a%2f%2fwww.pactoconsangre.com%2fimages%2flogo_pepsi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5440" y="3886201"/>
              <a:ext cx="54591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 descr="http://ts4.mm.bing.net/images/thumbnail.aspx?q=1650441390359&amp;id=5d2703796fe583a643ee46b25f7ffed2&amp;url=http%3a%2f%2fvailseminars.com%2fassets%2fimages%2ftoyota_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38400" y="2756060"/>
              <a:ext cx="533400" cy="44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4" descr="http://ts4.mm.bing.net/images/thumbnail.aspx?q=1419163666819&amp;id=73bdba2e5110c8d6b93d37238824083c&amp;url=http%3a%2f%2fwww.thelightisgreen.com%2fBMW%2520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62200" y="34290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6" descr="http://ts4.mm.bing.net/images/thumbnail.aspx?q=1598309809487&amp;id=bf431c5e6b0452b7fa4b51889386bd99&amp;url=http%3a%2f%2fwww.summa.es%2fwordpress%2ffotos_terraza%2f2007%2f07%2flogo_loreal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53331" y="2209800"/>
              <a:ext cx="7620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28" descr="http://ts1.mm.bing.net/images/thumbnail.aspx?q=1468430749668&amp;id=1bac15f82896d8a9fb30daf594a8c1f1&amp;url=http%3a%2f%2fwww.0800apoberg.de%2fimg%2flogos%2flogo_vichy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11268" y="2209800"/>
              <a:ext cx="838199" cy="33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30" descr="http://ts4.mm.bing.net/images/thumbnail.aspx?q=1635226092115&amp;id=dcbb1f9062d956bc95fbb30753774ccb&amp;url=http%3a%2f%2fwww.mailbox-marketing.co.uk%2fuploadedimages%2flarge_2-1247740584-nivea-logo_full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00400" y="3429000"/>
              <a:ext cx="92926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32" descr="http://ts1.mm.bing.net/images/thumbnail.aspx?q=1624646287572&amp;id=dcd3c365bcce0377265cc4c9e10e667d&amp;url=http%3a%2f%2fsuper-found-group.de%2fpicture%2falle%2faudi_logo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62200" y="3886200"/>
              <a:ext cx="634073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" name="Picture 34" descr="http://ts2.mm.bing.net/images/thumbnail.aspx?q=1470905062685&amp;id=eb2de6184a75b6c89043bd9c6df7e2a2&amp;url=http%3a%2f%2fwww.wfeg.com.au%2fPortals%2f0%2fSkins%2fwaterfront%2fimages%2fMUSIC%2fGarnier%2520Logo%2520LHS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124200" y="4114800"/>
              <a:ext cx="1072446" cy="180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0" name="Picture 44" descr="http://t0.gstatic.com/images?q=tbn:5K9o6qPSTTJjpM:http://www.filothei-gala.org/images/logoAlphaBank.gif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 l="25385" t="8215" r="28204" b="8215"/>
            <a:stretch>
              <a:fillRect/>
            </a:stretch>
          </p:blipFill>
          <p:spPr bwMode="auto">
            <a:xfrm>
              <a:off x="3211053" y="2844709"/>
              <a:ext cx="687748" cy="42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46" descr="Προβολή εικόνας πλήρους μεγέθους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67175" y="2303462"/>
            <a:ext cx="12668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PEOPLE.jpg"/>
          <p:cNvPicPr>
            <a:picLocks noChangeAspect="1"/>
          </p:cNvPicPr>
          <p:nvPr/>
        </p:nvPicPr>
        <p:blipFill>
          <a:blip r:embed="rId22" cstate="print"/>
          <a:srcRect l="3543" r="3149" b="36896"/>
          <a:stretch>
            <a:fillRect/>
          </a:stretch>
        </p:blipFill>
        <p:spPr bwMode="auto">
          <a:xfrm>
            <a:off x="469900" y="3733800"/>
            <a:ext cx="8369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019800" y="1904999"/>
            <a:ext cx="1295400" cy="990600"/>
            <a:chOff x="5405668" y="1602815"/>
            <a:chExt cx="1220073" cy="1008494"/>
          </a:xfrm>
        </p:grpSpPr>
        <p:pic>
          <p:nvPicPr>
            <p:cNvPr id="5133" name="Picture 2" descr="http://www.pwacpa.com/facebook%20logo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405668" y="1602815"/>
              <a:ext cx="1220073" cy="38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52" descr="http://t3.gstatic.com/images?q=tbn:EYu_7f1dRw8VNM:http://hunterfinney.com/miniclip%2520logo.jp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 t="11116" b="11116"/>
            <a:stretch>
              <a:fillRect/>
            </a:stretch>
          </p:blipFill>
          <p:spPr bwMode="auto">
            <a:xfrm>
              <a:off x="5405668" y="2223427"/>
              <a:ext cx="1148304" cy="387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8" name="Picture 8" descr="LogoDotCom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467600" y="2514599"/>
            <a:ext cx="124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" descr="C:\Users\User\Documents\Desktop\images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408862" y="1905000"/>
            <a:ext cx="13541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1.gstatic.com/images?q=tbn:ANd9GcS0qOy6Zcv3qdiWPV6jsWvXH-iAZ0xVM2pjSv1NWM8J1seyO6EH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629400" y="2971799"/>
            <a:ext cx="1733550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lum contrast="-33000"/>
          </a:blip>
          <a:srcRect b="30240"/>
          <a:stretch>
            <a:fillRect/>
          </a:stretch>
        </p:blipFill>
        <p:spPr bwMode="auto">
          <a:xfrm>
            <a:off x="-47967" y="0"/>
            <a:ext cx="9284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scores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74% as the main influence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people are asked what affects their shopping behavior.</a:t>
            </a:r>
          </a:p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TV’s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is 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13%</a:t>
            </a:r>
            <a:endParaRPr lang="el-G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ture 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56451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5410200" y="3276600"/>
            <a:ext cx="4175125" cy="2179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2725" lvl="1" indent="-212725" defTabSz="912813">
              <a:lnSpc>
                <a:spcPct val="110000"/>
              </a:lnSpc>
              <a:spcBef>
                <a:spcPts val="1700"/>
              </a:spcBef>
              <a:buClr>
                <a:srgbClr val="405996"/>
              </a:buClr>
              <a:buSzPct val="64000"/>
              <a:buFont typeface="Lucida Grande"/>
              <a:buChar char="▪"/>
            </a:pPr>
            <a:endParaRPr lang="el-GR"/>
          </a:p>
        </p:txBody>
      </p:sp>
      <p:sp>
        <p:nvSpPr>
          <p:cNvPr id="20" name="Rounded Rectangle 19"/>
          <p:cNvSpPr/>
          <p:nvPr/>
        </p:nvSpPr>
        <p:spPr bwMode="auto">
          <a:xfrm>
            <a:off x="6172200" y="1600200"/>
            <a:ext cx="2743200" cy="3886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lIns="91432" tIns="45717" rIns="91432" bIns="45717"/>
          <a:lstStyle/>
          <a:p>
            <a:pPr algn="ctr">
              <a:defRPr/>
            </a:pPr>
            <a:r>
              <a:rPr lang="en-US" sz="20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Reach Block</a:t>
            </a:r>
          </a:p>
          <a:p>
            <a:pPr algn="ctr">
              <a:defRPr/>
            </a:pPr>
            <a:r>
              <a:rPr lang="en-US" sz="2000" dirty="0">
                <a:solidFill>
                  <a:srgbClr val="EDF0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Become the primary advertiser over 24 hours on </a:t>
            </a:r>
            <a:r>
              <a:rPr lang="en-US" sz="2000" dirty="0" err="1">
                <a:solidFill>
                  <a:srgbClr val="EDF0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Facebook’s</a:t>
            </a:r>
            <a:r>
              <a:rPr lang="en-US" sz="2000" dirty="0">
                <a:solidFill>
                  <a:srgbClr val="EDF0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EDF0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Homepage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EDF0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and start getting from paid to  earned media</a:t>
            </a:r>
            <a:endParaRPr lang="en-US" sz="2000" dirty="0">
              <a:solidFill>
                <a:srgbClr val="EDF0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EDF0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212725" lvl="1" indent="-212725">
              <a:lnSpc>
                <a:spcPct val="110000"/>
              </a:lnSpc>
              <a:spcBef>
                <a:spcPts val="1700"/>
              </a:spcBef>
              <a:buClr>
                <a:srgbClr val="405996"/>
              </a:buClr>
              <a:buSzPct val="64000"/>
              <a:buFont typeface="Lucida Grande"/>
              <a:buChar char="▪"/>
              <a:defRPr/>
            </a:pPr>
            <a:endParaRPr lang="en-US" dirty="0"/>
          </a:p>
          <a:p>
            <a:pPr algn="ctr">
              <a:defRPr/>
            </a:pPr>
            <a:endParaRPr lang="en-US" sz="2000" dirty="0">
              <a:solidFill>
                <a:srgbClr val="EDF0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533400" y="389692"/>
            <a:ext cx="8229600" cy="677108"/>
          </a:xfrm>
        </p:spPr>
        <p:txBody>
          <a:bodyPr/>
          <a:lstStyle/>
          <a:p>
            <a:pPr>
              <a:defRPr/>
            </a:pPr>
            <a:r>
              <a:rPr lang="en-GB" sz="4000" b="1" dirty="0" smtClean="0"/>
              <a:t>                    Engagement Ads      </a:t>
            </a:r>
            <a:endParaRPr lang="el-GR" sz="4000" b="1" dirty="0"/>
          </a:p>
        </p:txBody>
      </p:sp>
      <p:pic>
        <p:nvPicPr>
          <p:cNvPr id="12294" name="Picture 2" descr="http://www.pwacpa.com/facebook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5663" y="6553200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Ads Speak Social</a:t>
            </a:r>
            <a:endParaRPr lang="el-GR" sz="4000" b="1" dirty="0"/>
          </a:p>
        </p:txBody>
      </p:sp>
      <p:pic>
        <p:nvPicPr>
          <p:cNvPr id="13314" name="Picture 2" descr="http://creativezone.mediamind.com/Data/Uploads/items/vodafone_fb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114800" cy="22247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6010" y="36692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Spread the Message!</a:t>
            </a:r>
          </a:p>
          <a:p>
            <a:pPr algn="ctr"/>
            <a:r>
              <a:rPr lang="en-US" dirty="0" smtClean="0"/>
              <a:t>Like/Share/</a:t>
            </a:r>
            <a:r>
              <a:rPr lang="en-US" dirty="0" err="1" smtClean="0"/>
              <a:t>Retweet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675466" y="3657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Connect</a:t>
            </a:r>
            <a:endParaRPr lang="el-GR" dirty="0"/>
          </a:p>
        </p:txBody>
      </p:sp>
      <p:pic>
        <p:nvPicPr>
          <p:cNvPr id="13316" name="Picture 4" descr="http://creativezone.mediamind.com/Data/Uploads/items/otto_1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398145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3101102"/>
            <a:ext cx="9220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No.5</a:t>
            </a:r>
            <a:b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8000" kern="0" dirty="0" smtClean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Bridging the Silos</a:t>
            </a:r>
            <a:endParaRPr kumimoji="0" lang="el-GR" sz="8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2" cstate="print"/>
          <a:srcRect l="10039" r="10335" b="5197"/>
          <a:stretch>
            <a:fillRect/>
          </a:stretch>
        </p:blipFill>
        <p:spPr bwMode="auto">
          <a:xfrm>
            <a:off x="0" y="0"/>
            <a:ext cx="9216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Getting the whole picture</a:t>
            </a:r>
            <a:endParaRPr lang="el-GR" sz="4000" b="1" dirty="0"/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2" cstate="print"/>
          <a:srcRect l="15945" t="34961" r="13583" b="15118"/>
          <a:stretch>
            <a:fillRect/>
          </a:stretch>
        </p:blipFill>
        <p:spPr bwMode="auto">
          <a:xfrm>
            <a:off x="76200" y="10668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Display Influences Click Response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2" cstate="print"/>
          <a:srcRect l="10039" t="14646" r="10335" b="14646"/>
          <a:stretch>
            <a:fillRect/>
          </a:stretch>
        </p:blipFill>
        <p:spPr bwMode="auto">
          <a:xfrm>
            <a:off x="0" y="1295400"/>
            <a:ext cx="9145400" cy="50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Richard.Nesbitt\My Documents\Marketing\Collateral\Logos\mm_logo_10.6.2010_ori\transparent-logo-on-or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354" y="6048952"/>
            <a:ext cx="1023446" cy="27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6030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So Much Better Together</a:t>
            </a:r>
            <a:endParaRPr lang="el-GR" sz="4000" b="1" dirty="0"/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 cstate="print"/>
          <a:srcRect l="22736" t="37795" r="20669" b="5197"/>
          <a:stretch>
            <a:fillRect/>
          </a:stretch>
        </p:blipFill>
        <p:spPr bwMode="auto">
          <a:xfrm>
            <a:off x="152400" y="1076252"/>
            <a:ext cx="8839200" cy="52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4270653"/>
            <a:ext cx="9220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 What’s Next?</a:t>
            </a:r>
            <a:endParaRPr kumimoji="0" lang="el-GR" sz="8000" b="1" i="0" u="none" strike="noStrike" kern="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3492"/>
            <a:ext cx="8686800" cy="677108"/>
          </a:xfrm>
        </p:spPr>
        <p:txBody>
          <a:bodyPr/>
          <a:lstStyle/>
          <a:p>
            <a:r>
              <a:rPr lang="en-US" sz="4000" b="1" dirty="0" smtClean="0"/>
              <a:t>A $50bn market by 2015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26" t="17953" r="16831" b="8504"/>
          <a:stretch>
            <a:fillRect/>
          </a:stretch>
        </p:blipFill>
        <p:spPr bwMode="auto">
          <a:xfrm>
            <a:off x="0" y="1295400"/>
            <a:ext cx="9144000" cy="50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888" y="1066800"/>
            <a:ext cx="386791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990600" y="3581400"/>
            <a:ext cx="8001000" cy="2590800"/>
          </a:xfrm>
          <a:prstGeom prst="roundRect">
            <a:avLst>
              <a:gd name="adj" fmla="val 11117"/>
            </a:avLst>
          </a:pr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6213" indent="-176213" algn="r">
              <a:lnSpc>
                <a:spcPts val="2200"/>
              </a:lnSpc>
              <a:spcAft>
                <a:spcPts val="1800"/>
              </a:spcAft>
              <a:defRPr/>
            </a:pPr>
            <a:r>
              <a:rPr lang="en-US" sz="3600" dirty="0" err="1" smtClean="0">
                <a:solidFill>
                  <a:srgbClr val="FF3399"/>
                </a:solidFill>
                <a:ea typeface="Arial" pitchFamily="84" charset="0"/>
                <a:cs typeface="Arial" pitchFamily="84" charset="0"/>
              </a:rPr>
              <a:t>Thinkdigital</a:t>
            </a:r>
            <a:endParaRPr lang="en-US" sz="3600" dirty="0" smtClean="0">
              <a:solidFill>
                <a:srgbClr val="FF3399"/>
              </a:solidFill>
              <a:ea typeface="Arial" pitchFamily="84" charset="0"/>
              <a:cs typeface="Arial" pitchFamily="84" charset="0"/>
            </a:endParaRPr>
          </a:p>
          <a:p>
            <a:pPr marL="176213" indent="-176213" algn="r">
              <a:lnSpc>
                <a:spcPts val="2200"/>
              </a:lnSpc>
              <a:spcAft>
                <a:spcPts val="1800"/>
              </a:spcAft>
              <a:defRPr/>
            </a:pPr>
            <a:r>
              <a:rPr lang="en-US" sz="3600" dirty="0" smtClean="0">
                <a:solidFill>
                  <a:srgbClr val="FF3399"/>
                </a:solidFill>
                <a:ea typeface="Arial" pitchFamily="84" charset="0"/>
                <a:cs typeface="Arial" pitchFamily="84" charset="0"/>
              </a:rPr>
              <a:t>Budapest</a:t>
            </a:r>
          </a:p>
          <a:p>
            <a:pPr marL="176213" indent="-176213" algn="r">
              <a:lnSpc>
                <a:spcPts val="2200"/>
              </a:lnSpc>
              <a:spcAft>
                <a:spcPts val="1800"/>
              </a:spcAft>
              <a:defRPr/>
            </a:pPr>
            <a:r>
              <a:rPr lang="en-US" sz="3600" dirty="0" smtClean="0">
                <a:solidFill>
                  <a:srgbClr val="0099FF"/>
                </a:solidFill>
                <a:ea typeface="Arial" pitchFamily="84" charset="0"/>
                <a:cs typeface="Arial" pitchFamily="84" charset="0"/>
              </a:rPr>
              <a:t>Live: January 2011 </a:t>
            </a:r>
            <a:endParaRPr lang="en-US" sz="3600" dirty="0">
              <a:solidFill>
                <a:srgbClr val="0099FF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1028" name="Picture 4" descr="http://upload.wikimedia.org/wikipedia/commons/thumb/c/c1/Flag_of_Hungary.svg/125px-Flag_of_Hungary.svg.png">
            <a:hlinkClick r:id="rId3" tooltip="Flag of Hungar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1190625" cy="60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 l="16535" t="14173" r="16831" b="13701"/>
          <a:stretch>
            <a:fillRect/>
          </a:stretch>
        </p:blipFill>
        <p:spPr bwMode="auto">
          <a:xfrm>
            <a:off x="0" y="1447800"/>
            <a:ext cx="9144000" cy="54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61884"/>
          </a:xfrm>
        </p:spPr>
        <p:txBody>
          <a:bodyPr/>
          <a:lstStyle/>
          <a:p>
            <a:r>
              <a:rPr lang="en-US" sz="4000" b="1" dirty="0" smtClean="0"/>
              <a:t>More complex before </a:t>
            </a:r>
            <a:br>
              <a:rPr lang="en-US" sz="4000" b="1" dirty="0" smtClean="0"/>
            </a:br>
            <a:r>
              <a:rPr lang="en-US" sz="4000" b="1" dirty="0" smtClean="0"/>
              <a:t>it gets simpler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pic>
          <p:nvPicPr>
            <p:cNvPr id="6062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106" t="14173" r="16535" b="14173"/>
            <a:stretch>
              <a:fillRect/>
            </a:stretch>
          </p:blipFill>
          <p:spPr bwMode="auto">
            <a:xfrm>
              <a:off x="0" y="0"/>
              <a:ext cx="91440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00" y="1524000"/>
              <a:ext cx="2286000" cy="99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3682" name="Picture 2" descr="http://j4tb.com/sharedir/monastery_story/forest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0" y="533400"/>
            <a:ext cx="8166100" cy="3276600"/>
          </a:xfrm>
          <a:prstGeom prst="roundRect">
            <a:avLst>
              <a:gd name="adj" fmla="val 11117"/>
            </a:avLst>
          </a:pr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6213" indent="-176213">
              <a:lnSpc>
                <a:spcPts val="2200"/>
              </a:lnSpc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a typeface="Arial" pitchFamily="84" charset="0"/>
                <a:cs typeface="Arial" pitchFamily="84" charset="0"/>
              </a:rPr>
              <a:t>Contact:</a:t>
            </a:r>
          </a:p>
          <a:p>
            <a:pPr marL="176213" indent="-176213">
              <a:lnSpc>
                <a:spcPts val="2200"/>
              </a:lnSpc>
              <a:spcAft>
                <a:spcPts val="1800"/>
              </a:spcAft>
              <a:defRPr/>
            </a:pPr>
            <a:endParaRPr lang="en-US" sz="3600" kern="0" dirty="0" smtClean="0">
              <a:solidFill>
                <a:schemeClr val="bg1"/>
              </a:solidFill>
              <a:cs typeface="Arial" pitchFamily="84" charset="0"/>
            </a:endParaRPr>
          </a:p>
          <a:p>
            <a:pPr marL="176213" indent="-176213">
              <a:lnSpc>
                <a:spcPts val="2200"/>
              </a:lnSpc>
              <a:spcAft>
                <a:spcPts val="1800"/>
              </a:spcAft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Odysseas Ntotsikas</a:t>
            </a:r>
          </a:p>
          <a:p>
            <a:pPr marL="176213" indent="-176213">
              <a:lnSpc>
                <a:spcPts val="2200"/>
              </a:lnSpc>
              <a:spcAft>
                <a:spcPts val="1800"/>
              </a:spcAft>
              <a:defRPr/>
            </a:pPr>
            <a:r>
              <a:rPr lang="en-GB" sz="3600" b="0" kern="0" dirty="0" smtClean="0">
                <a:solidFill>
                  <a:schemeClr val="bg1"/>
                </a:solidFill>
              </a:rPr>
              <a:t>email: </a:t>
            </a:r>
            <a:r>
              <a:rPr lang="en-GB" sz="3600" b="0" kern="0" dirty="0" smtClean="0">
                <a:solidFill>
                  <a:srgbClr val="FF3399"/>
                </a:solidFill>
              </a:rPr>
              <a:t>odyssean@thinkdigital.gr</a:t>
            </a:r>
          </a:p>
          <a:p>
            <a:pPr marL="176213" indent="-176213">
              <a:lnSpc>
                <a:spcPts val="2200"/>
              </a:lnSpc>
              <a:spcAft>
                <a:spcPts val="1800"/>
              </a:spcAft>
              <a:defRPr/>
            </a:pPr>
            <a:r>
              <a:rPr lang="en-GB" sz="3600" b="0" kern="0" dirty="0" err="1" smtClean="0">
                <a:solidFill>
                  <a:schemeClr val="bg1"/>
                </a:solidFill>
              </a:rPr>
              <a:t>tel</a:t>
            </a:r>
            <a:r>
              <a:rPr lang="en-GB" sz="3600" b="0" kern="0" dirty="0" smtClean="0">
                <a:solidFill>
                  <a:schemeClr val="bg1"/>
                </a:solidFill>
              </a:rPr>
              <a:t>: +30 210 80 26 050</a:t>
            </a:r>
            <a:endParaRPr lang="en-US" sz="3600" dirty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2" cstate="print"/>
          <a:srcRect l="11516" r="11811" b="1889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0"/>
            <a:ext cx="4639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i="1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Natural Born Clickers</a:t>
            </a:r>
            <a:endParaRPr lang="el-GR" sz="4000" i="1" dirty="0">
              <a:solidFill>
                <a:srgbClr val="FF33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 cstate="print"/>
          <a:srcRect l="11516" r="12106" b="170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0"/>
            <a:ext cx="4639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i="1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Natural Born Clickers</a:t>
            </a:r>
            <a:endParaRPr lang="el-GR" sz="4000" i="1" dirty="0">
              <a:solidFill>
                <a:srgbClr val="FF33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5730" name="Picture 2"/>
          <p:cNvPicPr>
            <a:picLocks noChangeAspect="1" noChangeArrowheads="1"/>
          </p:cNvPicPr>
          <p:nvPr/>
        </p:nvPicPr>
        <p:blipFill>
          <a:blip r:embed="rId2" cstate="print"/>
          <a:srcRect l="16240" t="22677" r="16535" b="66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04800" y="3962400"/>
            <a:ext cx="838200" cy="228600"/>
          </a:xfrm>
          <a:prstGeom prst="rightArrow">
            <a:avLst/>
          </a:prstGeom>
          <a:solidFill>
            <a:srgbClr val="FF3399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9746" name="Picture 2" descr="http://www.hsart.com/images/Times%20Square%20Pa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9616"/>
          </a:xfrm>
          <a:prstGeom prst="rect">
            <a:avLst/>
          </a:prstGeom>
          <a:noFill/>
        </p:spPr>
      </p:pic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0" y="762000"/>
            <a:ext cx="9144000" cy="3276600"/>
          </a:xfrm>
          <a:prstGeom prst="roundRect">
            <a:avLst>
              <a:gd name="adj" fmla="val 11117"/>
            </a:avLst>
          </a:pr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76213" indent="-176213" algn="r">
              <a:lnSpc>
                <a:spcPts val="2200"/>
              </a:lnSpc>
              <a:spcAft>
                <a:spcPts val="1800"/>
              </a:spcAft>
              <a:defRPr/>
            </a:pPr>
            <a:r>
              <a:rPr lang="en-US" sz="3600" dirty="0" smtClean="0">
                <a:solidFill>
                  <a:srgbClr val="FF3399"/>
                </a:solidFill>
                <a:ea typeface="Arial" pitchFamily="84" charset="0"/>
                <a:cs typeface="Arial" pitchFamily="84" charset="0"/>
              </a:rPr>
              <a:t>Americans see 1.800 Online Ads per Day</a:t>
            </a:r>
            <a:endParaRPr lang="en-GB" sz="3600" b="0" kern="0" dirty="0" smtClean="0">
              <a:solidFill>
                <a:srgbClr val="FF3399"/>
              </a:solidFill>
            </a:endParaRPr>
          </a:p>
          <a:p>
            <a:pPr marL="176213" indent="-176213" algn="r">
              <a:lnSpc>
                <a:spcPts val="2200"/>
              </a:lnSpc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a typeface="Arial" pitchFamily="84" charset="0"/>
                <a:cs typeface="Arial" pitchFamily="84" charset="0"/>
              </a:rPr>
              <a:t>Forester Research 2009</a:t>
            </a:r>
            <a:endParaRPr lang="en-US" sz="3600" dirty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Arlington National Ceme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91836" y="4876800"/>
            <a:ext cx="730456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Is this the Death of </a:t>
            </a:r>
          </a:p>
          <a:p>
            <a:pPr algn="r"/>
            <a:r>
              <a:rPr lang="en-US" sz="6600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Display Advertising?</a:t>
            </a:r>
            <a:endParaRPr lang="el-GR" sz="6600" dirty="0">
              <a:solidFill>
                <a:srgbClr val="FF33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SN Design Template_2.0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MSN Design Template_2.0blue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SN Design Template_2.0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SN Design Template_2.0blue 13">
        <a:dk1>
          <a:srgbClr val="000000"/>
        </a:dk1>
        <a:lt1>
          <a:srgbClr val="FFFFFF"/>
        </a:lt1>
        <a:dk2>
          <a:srgbClr val="FF6600"/>
        </a:dk2>
        <a:lt2>
          <a:srgbClr val="999999"/>
        </a:lt2>
        <a:accent1>
          <a:srgbClr val="009999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A8A2D"/>
        </a:accent6>
        <a:hlink>
          <a:srgbClr val="996699"/>
        </a:hlink>
        <a:folHlink>
          <a:srgbClr val="66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14">
        <a:dk1>
          <a:srgbClr val="000000"/>
        </a:dk1>
        <a:lt1>
          <a:srgbClr val="FFFFFF"/>
        </a:lt1>
        <a:dk2>
          <a:srgbClr val="FFFFFF"/>
        </a:dk2>
        <a:lt2>
          <a:srgbClr val="787880"/>
        </a:lt2>
        <a:accent1>
          <a:srgbClr val="008FDE"/>
        </a:accent1>
        <a:accent2>
          <a:srgbClr val="00732E"/>
        </a:accent2>
        <a:accent3>
          <a:srgbClr val="FFFFFF"/>
        </a:accent3>
        <a:accent4>
          <a:srgbClr val="000000"/>
        </a:accent4>
        <a:accent5>
          <a:srgbClr val="AAC6EC"/>
        </a:accent5>
        <a:accent6>
          <a:srgbClr val="006829"/>
        </a:accent6>
        <a:hlink>
          <a:srgbClr val="8A170F"/>
        </a:hlink>
        <a:folHlink>
          <a:srgbClr val="D6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15">
        <a:dk1>
          <a:srgbClr val="000000"/>
        </a:dk1>
        <a:lt1>
          <a:srgbClr val="FFFFFF"/>
        </a:lt1>
        <a:dk2>
          <a:srgbClr val="FFFFFF"/>
        </a:dk2>
        <a:lt2>
          <a:srgbClr val="787880"/>
        </a:lt2>
        <a:accent1>
          <a:srgbClr val="008FDE"/>
        </a:accent1>
        <a:accent2>
          <a:srgbClr val="00732E"/>
        </a:accent2>
        <a:accent3>
          <a:srgbClr val="FFFFFF"/>
        </a:accent3>
        <a:accent4>
          <a:srgbClr val="000000"/>
        </a:accent4>
        <a:accent5>
          <a:srgbClr val="AAC6EC"/>
        </a:accent5>
        <a:accent6>
          <a:srgbClr val="006829"/>
        </a:accent6>
        <a:hlink>
          <a:srgbClr val="D64300"/>
        </a:hlink>
        <a:folHlink>
          <a:srgbClr val="ED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SN Design Template_2.0blue 16">
        <a:dk1>
          <a:srgbClr val="000000"/>
        </a:dk1>
        <a:lt1>
          <a:srgbClr val="FFFFFF"/>
        </a:lt1>
        <a:dk2>
          <a:srgbClr val="FFFFFF"/>
        </a:dk2>
        <a:lt2>
          <a:srgbClr val="787880"/>
        </a:lt2>
        <a:accent1>
          <a:srgbClr val="008FDE"/>
        </a:accent1>
        <a:accent2>
          <a:srgbClr val="00732E"/>
        </a:accent2>
        <a:accent3>
          <a:srgbClr val="FFFFFF"/>
        </a:accent3>
        <a:accent4>
          <a:srgbClr val="000000"/>
        </a:accent4>
        <a:accent5>
          <a:srgbClr val="AAC6EC"/>
        </a:accent5>
        <a:accent6>
          <a:srgbClr val="006829"/>
        </a:accent6>
        <a:hlink>
          <a:srgbClr val="D64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14453</TotalTime>
  <Words>351</Words>
  <Application>Microsoft Office PowerPoint</Application>
  <PresentationFormat>On-screen Show (4:3)</PresentationFormat>
  <Paragraphs>113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6_Προσαρμοσμένη σχεδίαση</vt:lpstr>
      <vt:lpstr>5_Προσαρμοσμένη σχεδίαση</vt:lpstr>
      <vt:lpstr>Προσαρμοσμένη σχεδίαση</vt:lpstr>
      <vt:lpstr>1_Προσαρμοσμένη σχεδίαση</vt:lpstr>
      <vt:lpstr>2_MSN Design Template_2.0blue</vt:lpstr>
      <vt:lpstr>3_Προσαρμοσμένη σχεδίαση</vt:lpstr>
      <vt:lpstr>2_Προσαρμοσμένη σχεδίαση</vt:lpstr>
      <vt:lpstr>4_Προσαρμοσμένη σχεδίαση</vt:lpstr>
      <vt:lpstr>Custom Design</vt:lpstr>
      <vt:lpstr>Slide 1</vt:lpstr>
      <vt:lpstr>Biggest Media Network in S.E. Europe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The Purchasing Funnel</vt:lpstr>
      <vt:lpstr>It is more than just  Impressions &amp; Clicks</vt:lpstr>
      <vt:lpstr>Slide 13</vt:lpstr>
      <vt:lpstr>Display Advertising Uplifts  CPG Offline Sales</vt:lpstr>
      <vt:lpstr>Works even better for  Online Retailers</vt:lpstr>
      <vt:lpstr>Slide 16</vt:lpstr>
      <vt:lpstr>Slide 17</vt:lpstr>
      <vt:lpstr>a) Involve me and I will understand</vt:lpstr>
      <vt:lpstr>Slide 19</vt:lpstr>
      <vt:lpstr>Slide 20</vt:lpstr>
      <vt:lpstr>b) Finding the Shortcut</vt:lpstr>
      <vt:lpstr>Slide 22</vt:lpstr>
      <vt:lpstr>c) Do it more efficiently</vt:lpstr>
      <vt:lpstr>Slide 24</vt:lpstr>
      <vt:lpstr>Slide 25</vt:lpstr>
      <vt:lpstr>Advanced Targeting</vt:lpstr>
      <vt:lpstr>Slide 27</vt:lpstr>
      <vt:lpstr>Slide 28</vt:lpstr>
      <vt:lpstr>Bought to Earned Media</vt:lpstr>
      <vt:lpstr>Slide 30</vt:lpstr>
      <vt:lpstr>                    Engagement Ads      </vt:lpstr>
      <vt:lpstr>Ads Speak Social</vt:lpstr>
      <vt:lpstr>Slide 33</vt:lpstr>
      <vt:lpstr>Slide 34</vt:lpstr>
      <vt:lpstr>Getting the whole picture</vt:lpstr>
      <vt:lpstr>Display Influences Click Response</vt:lpstr>
      <vt:lpstr>So Much Better Together</vt:lpstr>
      <vt:lpstr>Slide 38</vt:lpstr>
      <vt:lpstr>A $50bn market by 2015</vt:lpstr>
      <vt:lpstr>More complex before  it gets simpler</vt:lpstr>
      <vt:lpstr>Slide 41</vt:lpstr>
      <vt:lpstr>Slide 42</vt:lpstr>
    </vt:vector>
  </TitlesOfParts>
  <Company>Young &amp; Rubicam Brands (Version 1.0)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odysseasn</dc:creator>
  <cp:lastModifiedBy>odysseasn</cp:lastModifiedBy>
  <cp:revision>727</cp:revision>
  <dcterms:created xsi:type="dcterms:W3CDTF">2006-08-21T19:04:19Z</dcterms:created>
  <dcterms:modified xsi:type="dcterms:W3CDTF">2010-11-25T00:39:16Z</dcterms:modified>
</cp:coreProperties>
</file>